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1" r:id="rId3"/>
  </p:sldMasterIdLst>
  <p:notesMasterIdLst>
    <p:notesMasterId r:id="rId21"/>
  </p:notesMasterIdLst>
  <p:sldIdLst>
    <p:sldId id="256" r:id="rId4"/>
    <p:sldId id="321" r:id="rId5"/>
    <p:sldId id="342" r:id="rId6"/>
    <p:sldId id="326" r:id="rId7"/>
    <p:sldId id="327" r:id="rId8"/>
    <p:sldId id="319" r:id="rId9"/>
    <p:sldId id="339" r:id="rId10"/>
    <p:sldId id="344" r:id="rId11"/>
    <p:sldId id="345" r:id="rId12"/>
    <p:sldId id="343" r:id="rId13"/>
    <p:sldId id="346" r:id="rId14"/>
    <p:sldId id="348" r:id="rId15"/>
    <p:sldId id="350" r:id="rId16"/>
    <p:sldId id="349" r:id="rId17"/>
    <p:sldId id="347" r:id="rId18"/>
    <p:sldId id="351" r:id="rId19"/>
    <p:sldId id="285" r:id="rId20"/>
  </p:sldIdLst>
  <p:sldSz cx="9144000" cy="6858000" type="screen4x3"/>
  <p:notesSz cx="7559675" cy="10691813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 PL SungtiL GB" charset="0"/>
        <a:cs typeface="AR PL SungtiL GB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 PL SungtiL GB" charset="0"/>
        <a:cs typeface="AR PL SungtiL GB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 PL SungtiL GB" charset="0"/>
        <a:cs typeface="AR PL SungtiL GB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 PL SungtiL GB" charset="0"/>
        <a:cs typeface="AR PL SungtiL GB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 PL SungtiL GB" charset="0"/>
        <a:cs typeface="AR PL SungtiL GB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 PL SungtiL GB" charset="0"/>
        <a:cs typeface="AR PL SungtiL GB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 PL SungtiL GB" charset="0"/>
        <a:cs typeface="AR PL SungtiL GB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 PL SungtiL GB" charset="0"/>
        <a:cs typeface="AR PL SungtiL GB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 PL SungtiL GB" charset="0"/>
        <a:cs typeface="AR PL SungtiL GB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114" y="-1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5122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8" charset="0"/>
                <a:ea typeface="DejaVu Sans" charset="0"/>
                <a:cs typeface="DejaVu Sans" charset="0"/>
              </a:defRPr>
            </a:lvl1pPr>
          </a:lstStyle>
          <a:p>
            <a:fld id="{AD1A3D81-517E-455D-B8DC-FAF450C99CB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3176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7C21E743-97D9-4FE9-B515-2E1985CB3145}" type="slidenum">
              <a:rPr lang="en-US" altLang="ru-RU" sz="1400">
                <a:ea typeface="AR PL SungtiL GB" charset="0"/>
              </a:rPr>
              <a:pPr/>
              <a:t>1</a:t>
            </a:fld>
            <a:endParaRPr lang="en-US" altLang="ru-RU" sz="1400">
              <a:ea typeface="AR PL SungtiL GB" charset="0"/>
            </a:endParaRPr>
          </a:p>
        </p:txBody>
      </p:sp>
      <p:sp>
        <p:nvSpPr>
          <p:cNvPr id="61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fld id="{9789B70A-BAFB-4C08-B66F-CBA8E1683A19}" type="slidenum">
              <a:rPr lang="en-US" altLang="ru-RU" sz="1400">
                <a:ea typeface="AR PL SungtiL GB" charset="0"/>
              </a:rPr>
              <a:pPr/>
              <a:t>17</a:t>
            </a:fld>
            <a:endParaRPr lang="en-US" altLang="ru-RU" sz="1400">
              <a:ea typeface="AR PL SungtiL GB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D87DF-5FD4-4635-A9BF-DEAD56DC5B69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267E6-C16B-4D3A-9DC0-1724A44C609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047211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74762-6D27-4CD2-B4CE-599BD49ED879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39703-2241-4E8D-940B-04A8FCAF9E9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41716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D5229-839F-4997-A4C2-2A09099CC656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0548B-E0D4-4F69-8C8C-93DD11787C6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005704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0813" cy="14684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4144C-E434-4162-BFC5-C18F839C43B8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29FFE-662E-4616-8D5C-9F5E2D2E830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338933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242F4-88CA-451C-81CD-BBC71DE7B91B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DAF50-49E3-40EB-88FD-F3B6AAADE79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911014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9F974-EA22-4CA1-9BA9-CD14B3C7A6E8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C78D1-E423-4858-B6DE-629C8120044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801019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2DE8E-E8AB-430D-BBEB-57186646C593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611760-3FD0-49A7-9243-6796BBC8872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939210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535113"/>
            <a:ext cx="1943100" cy="63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552700" y="1535113"/>
            <a:ext cx="1943100" cy="638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B1004-0E6E-4929-AD02-28C057674F3D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194DE4-4248-4DDE-BF2E-2E23914CE0D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597942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C91C7-601C-46B6-8BF7-E5D01B08D690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3C0EF-EB1F-44AF-87D9-76BC1F3F6C1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0544013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C9893E-B20C-402B-85A8-315489BC263D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1C4E9D-0704-4D9F-85FA-7E9AC65E4F3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3151102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DEEE7-2C8D-430F-B831-0219C76A3415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612CD5-AA40-4832-823E-F8DC450607D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19242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721B7-99FA-4D29-8FAE-D40DFD0709D7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89B469-7C69-41F9-B80B-D1F84EC7EF8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1353468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C5652-7A1E-4C55-8B48-775C3C731D00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E200E9-28BB-42A7-B658-61017694F63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0881694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D9303-214B-49C6-BAAC-526B754C8090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73D10B-186A-42BA-BEA0-A5A3A4366C6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9362952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ED04E-EA5B-4FAF-9102-F0A7D9A3CEE1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CF1D30-2B11-49A8-A391-225ED704242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6338069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189865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18986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9E23DC-C62F-4B64-ACC0-2BFA43DD3ADA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BAC99-420E-41E5-A519-D7F3267C4EC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6400227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DBEED-336A-4BD5-B5F1-A3F12B2DAC4D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1E5F2D-3AF1-44E2-9A9E-168DC8A7A3E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8999695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807E4-A46C-4C3A-9CED-2790E472403C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95DAE5-09D7-48CD-806A-EC34038358B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3400920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3A9C5-3E97-41DC-92C1-ED572D5545B5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80ED6-3817-4D06-A536-47C1DF74038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8942541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A8884-8F6B-4EFE-AA37-DAABB807B170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4258E-1B02-4BC2-A7DB-6494E3B1878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2851214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0E6FC-BB9F-4114-B53F-20B841399D1A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0B8AA-9466-4F96-A37F-995C47F0635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7480934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544A5-8125-41BF-B44F-F369E2CED986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78CB04-3113-45A3-9C47-3E056768927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422098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37203-6508-497F-83CB-76160B600571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F04A5E-654F-4371-9AC5-9A21A32B030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6384725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A39B4-2414-4F55-963F-40BC3CC16CD0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C50713-69B1-4D71-B40F-22E7E35B057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506489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7D180-5D8C-41BC-A4C1-D40826D0214F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A83FE-D8A4-4B20-9444-53E7D54F617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7809783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4AD9B-57DC-41D0-A09D-A4124022AC13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C7A679-F7A2-4757-BBD8-C06CF7D076B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7284986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5E64E-F388-4250-8872-2FB0875BE58A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53DA2-A7B5-4C76-83FC-A00D9FE41DDD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89655668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BEF69-BC84-484C-B0D1-78CC6BB7DC50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6B109-21F8-40D7-A5A4-4331D29D7C4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26155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F8427-C8B4-4296-9B3E-ADCF8C144F7E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D7A6B-2C58-4730-BE44-255C4C0475C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225069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A461A-9769-40F0-9939-2D229CBBC069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2DBEB-C4D6-4C5C-B4AC-052CCCE1968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58594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29B2-B037-4511-BDAC-DAEBF3CF8C48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3CE36D-8008-4F44-A99D-48DDB0E28D0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67010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02728B-72BC-43A6-882F-204899C776C5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484A6-6C72-48ED-BB01-1E311A190FA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463252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34C4A-430A-4D74-AEC1-DBA55703380D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83080C-3B9D-4276-84DE-D9552634F55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11664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911BA-76EC-42F2-A125-DDEF86896C0C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BF9CDD-5E05-4D7A-9E1C-F58ADA1FA19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471924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Образец заголовка</a:t>
            </a:r>
          </a:p>
        </p:txBody>
      </p:sp>
      <p:sp>
        <p:nvSpPr>
          <p:cNvPr id="1027" name="Rectangle 2"/>
          <p:cNvSpPr>
            <a:spLocks noGrp="1" noChangeArrowheads="1"/>
          </p:cNvSpPr>
          <p:nvPr/>
        </p:nvSpPr>
        <p:spPr bwMode="auto">
          <a:xfrm>
            <a:off x="1371600" y="3886200"/>
            <a:ext cx="6399213" cy="175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3200">
                <a:solidFill>
                  <a:srgbClr val="000000"/>
                </a:solidFill>
              </a:rPr>
              <a:t>Образец подзаголовка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B8B8B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8FBC1EFE-53D9-493F-B24C-78C5AC9938FD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8B8B8B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</a:lstStyle>
          <a:p>
            <a:fld id="{52F3C8B4-E86B-4EFD-BF80-CED2A30B1CA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9pPr>
    </p:titleStyle>
    <p:bodyStyle>
      <a:lvl1pPr marL="342900" indent="-342900" algn="l" defTabSz="457200" rtl="0" eaLnBrk="0" fontAlgn="base" hangingPunct="0">
        <a:lnSpc>
          <a:spcPct val="8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8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8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8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Образец заголовка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35113"/>
            <a:ext cx="4038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0"/>
            <a:r>
              <a:rPr lang="en-GB" altLang="ru-RU"/>
              <a:t>Seventh Outline LevelОбразец текста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B8B8B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652E5553-C775-48E8-A903-35135D92EDCF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8B8B8B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</a:lstStyle>
          <a:p>
            <a:fld id="{D8C01C79-22A7-443F-AD91-C068F81C2895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9pPr>
    </p:titleStyle>
    <p:bodyStyle>
      <a:lvl1pPr marL="342900" indent="-342900" algn="l" defTabSz="457200" rtl="0" eaLnBrk="0" fontAlgn="base" hangingPunct="0">
        <a:lnSpc>
          <a:spcPct val="8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8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8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8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>
              <a:lnSpc>
                <a:spcPct val="100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8B8B8B"/>
                </a:solidFill>
                <a:latin typeface="+mn-lt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fld id="{B3F1E327-EA4B-4486-8E86-AA41206E7BE0}" type="datetime1">
              <a:rPr lang="en-US"/>
              <a:pPr>
                <a:defRPr/>
              </a:pPr>
              <a:t>2/28/2022</a:t>
            </a:fld>
            <a:endParaRPr lang="en-US"/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32013" cy="3635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8B8B8B"/>
                </a:solidFill>
                <a:latin typeface="Calibri" pitchFamily="34" charset="0"/>
                <a:ea typeface="DejaVu Sans" charset="0"/>
                <a:cs typeface="DejaVu Sans" charset="0"/>
              </a:defRPr>
            </a:lvl1pPr>
          </a:lstStyle>
          <a:p>
            <a:fld id="{91CB388F-8C0D-48E8-B2E3-F29B91DA2069}" type="slidenum">
              <a:rPr lang="en-US" altLang="ru-RU"/>
              <a:pPr/>
              <a:t>‹#›</a:t>
            </a:fld>
            <a:endParaRPr lang="en-US" altLang="ru-RU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title text format</a:t>
            </a:r>
          </a:p>
        </p:txBody>
      </p:sp>
      <p:sp>
        <p:nvSpPr>
          <p:cNvPr id="307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6908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/>
              <a:t>Click to edit the outline text format</a:t>
            </a:r>
          </a:p>
          <a:p>
            <a:pPr lvl="1"/>
            <a:r>
              <a:rPr lang="en-GB" altLang="ru-RU"/>
              <a:t>Second Outline Level</a:t>
            </a:r>
          </a:p>
          <a:p>
            <a:pPr lvl="2"/>
            <a:r>
              <a:rPr lang="en-GB" altLang="ru-RU"/>
              <a:t>Third Outline Level</a:t>
            </a:r>
          </a:p>
          <a:p>
            <a:pPr lvl="3"/>
            <a:r>
              <a:rPr lang="en-GB" altLang="ru-RU"/>
              <a:t>Fourth Outline Level</a:t>
            </a:r>
          </a:p>
          <a:p>
            <a:pPr lvl="4"/>
            <a:r>
              <a:rPr lang="en-GB" altLang="ru-RU"/>
              <a:t>Fifth Outline Level</a:t>
            </a:r>
          </a:p>
          <a:p>
            <a:pPr lvl="4"/>
            <a:r>
              <a:rPr lang="en-GB" altLang="ru-RU"/>
              <a:t>Sixth Outline Level</a:t>
            </a:r>
          </a:p>
          <a:p>
            <a:pPr lvl="4"/>
            <a:r>
              <a:rPr lang="en-GB" altLang="ru-RU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ftr="0"/>
  <p:txStyles>
    <p:titleStyle>
      <a:lvl1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2pPr>
      <a:lvl3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3pPr>
      <a:lvl4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4pPr>
      <a:lvl5pPr algn="l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AR PL SungtiL GB" charset="0"/>
          <a:cs typeface="AR PL SungtiL GB" charset="0"/>
        </a:defRPr>
      </a:lvl9pPr>
    </p:titleStyle>
    <p:bodyStyle>
      <a:lvl1pPr marL="342900" indent="-342900" algn="l" defTabSz="457200" rtl="0" eaLnBrk="0" fontAlgn="base" hangingPunct="0">
        <a:lnSpc>
          <a:spcPct val="8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8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8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8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8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3.png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2204864"/>
            <a:ext cx="6336704" cy="1799530"/>
          </a:xfrm>
        </p:spPr>
        <p:txBody>
          <a:bodyPr/>
          <a:lstStyle/>
          <a:p>
            <a:pPr algn="ctr" eaLnBrk="1">
              <a:lnSpc>
                <a:spcPct val="100000"/>
              </a:lnSpc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ru-RU" altLang="ru-RU" b="1" dirty="0" smtClean="0">
                <a:solidFill>
                  <a:srgbClr val="FF0000"/>
                </a:solidFill>
                <a:latin typeface="Monotype Corsiva" pitchFamily="66" charset="0"/>
              </a:rPr>
              <a:t>Развивающая предметно-пространственная среда</a:t>
            </a:r>
            <a:br>
              <a:rPr lang="ru-RU" alt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altLang="ru-RU" b="1" dirty="0" smtClean="0">
                <a:solidFill>
                  <a:srgbClr val="FF0000"/>
                </a:solidFill>
                <a:latin typeface="Monotype Corsiva" pitchFamily="66" charset="0"/>
              </a:rPr>
              <a:t>группы </a:t>
            </a:r>
            <a:br>
              <a:rPr lang="ru-RU" altLang="ru-RU" b="1" dirty="0" smtClean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altLang="ru-RU" b="1" dirty="0" smtClean="0">
                <a:solidFill>
                  <a:srgbClr val="FF0000"/>
                </a:solidFill>
                <a:latin typeface="Monotype Corsiva" pitchFamily="66" charset="0"/>
              </a:rPr>
              <a:t>«Веселая семейка» </a:t>
            </a:r>
            <a:endParaRPr lang="ru-RU" alt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187624" y="4869160"/>
            <a:ext cx="4813310" cy="12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eaLnBrk="1">
              <a:lnSpc>
                <a:spcPct val="100000"/>
              </a:lnSpc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ru-RU" altLang="ru-RU" sz="2800" b="1" dirty="0" smtClean="0">
                <a:solidFill>
                  <a:srgbClr val="0070C0"/>
                </a:solidFill>
              </a:rPr>
              <a:t>Подготовила</a:t>
            </a:r>
            <a:r>
              <a:rPr lang="ru-RU" altLang="ru-RU" sz="2800" b="1" dirty="0">
                <a:solidFill>
                  <a:srgbClr val="0070C0"/>
                </a:solidFill>
              </a:rPr>
              <a:t>: </a:t>
            </a:r>
            <a:r>
              <a:rPr lang="ru-RU" altLang="ru-RU" sz="2800" b="1" dirty="0" smtClean="0">
                <a:solidFill>
                  <a:srgbClr val="0070C0"/>
                </a:solidFill>
              </a:rPr>
              <a:t>воспитатель </a:t>
            </a:r>
            <a:r>
              <a:rPr lang="ru-RU" altLang="ru-RU" sz="2800" b="1" dirty="0" err="1" smtClean="0">
                <a:solidFill>
                  <a:srgbClr val="0070C0"/>
                </a:solidFill>
              </a:rPr>
              <a:t>Догадина</a:t>
            </a:r>
            <a:r>
              <a:rPr lang="ru-RU" altLang="ru-RU" sz="2800" b="1" dirty="0" smtClean="0">
                <a:solidFill>
                  <a:srgbClr val="0070C0"/>
                </a:solidFill>
              </a:rPr>
              <a:t> Анастасия Александровна</a:t>
            </a:r>
            <a:endParaRPr lang="en-US" altLang="ru-RU" sz="2800" b="1" dirty="0">
              <a:solidFill>
                <a:srgbClr val="0070C0"/>
              </a:solidFill>
            </a:endParaRPr>
          </a:p>
          <a:p>
            <a:pPr marL="0" indent="0" eaLnBrk="1">
              <a:lnSpc>
                <a:spcPct val="100000"/>
              </a:lnSpc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endParaRPr lang="en-US" altLang="ru-RU" dirty="0">
              <a:solidFill>
                <a:srgbClr val="8B8B8B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980728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eaLnBrk="1">
              <a:lnSpc>
                <a:spcPct val="100000"/>
              </a:lnSpc>
              <a:spcBef>
                <a:spcPts val="6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</a:tabLst>
            </a:pPr>
            <a:r>
              <a:rPr lang="en-US" altLang="ru-RU" sz="1600" dirty="0" smtClean="0">
                <a:solidFill>
                  <a:srgbClr val="0070C0"/>
                </a:solidFill>
              </a:rPr>
              <a:t>М</a:t>
            </a:r>
            <a:r>
              <a:rPr lang="ru-RU" altLang="ru-RU" sz="1600" dirty="0" err="1" smtClean="0">
                <a:solidFill>
                  <a:srgbClr val="0070C0"/>
                </a:solidFill>
              </a:rPr>
              <a:t>униципальное</a:t>
            </a:r>
            <a:r>
              <a:rPr lang="ru-RU" altLang="ru-RU" sz="1600" dirty="0" smtClean="0">
                <a:solidFill>
                  <a:srgbClr val="0070C0"/>
                </a:solidFill>
              </a:rPr>
              <a:t> бюджетное дошкольное образовательное учреждение детский сад комбинированного вида </a:t>
            </a:r>
            <a:r>
              <a:rPr lang="ru-RU" altLang="ru-RU" sz="1600" dirty="0" smtClean="0">
                <a:solidFill>
                  <a:srgbClr val="0070C0"/>
                </a:solidFill>
              </a:rPr>
              <a:t>«Солнышко»</a:t>
            </a:r>
            <a:endParaRPr lang="ru-RU" altLang="ru-RU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971550" y="273050"/>
            <a:ext cx="7713663" cy="1143000"/>
          </a:xfrm>
        </p:spPr>
        <p:txBody>
          <a:bodyPr/>
          <a:lstStyle/>
          <a:p>
            <a:r>
              <a:rPr lang="ru-RU" altLang="ru-RU" dirty="0" smtClean="0">
                <a:solidFill>
                  <a:srgbClr val="00B050"/>
                </a:solidFill>
                <a:latin typeface="Monotype Corsiva" pitchFamily="66" charset="0"/>
              </a:rPr>
              <a:t>Центр </a:t>
            </a:r>
            <a:r>
              <a:rPr lang="ru-RU" altLang="ru-RU" dirty="0">
                <a:solidFill>
                  <a:srgbClr val="00B050"/>
                </a:solidFill>
                <a:latin typeface="Monotype Corsiva" pitchFamily="66" charset="0"/>
              </a:rPr>
              <a:t>сюжетно-ролевых игр </a:t>
            </a:r>
          </a:p>
        </p:txBody>
      </p:sp>
      <p:pic>
        <p:nvPicPr>
          <p:cNvPr id="15363" name="Объект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1613" y="2623058"/>
            <a:ext cx="2722562" cy="3744912"/>
          </a:xfrm>
          <a:effectLst>
            <a:softEdge rad="112500"/>
          </a:effectLst>
        </p:spPr>
      </p:pic>
      <p:sp>
        <p:nvSpPr>
          <p:cNvPr id="15364" name="TextBox 6"/>
          <p:cNvSpPr txBox="1">
            <a:spLocks noChangeArrowheads="1"/>
          </p:cNvSpPr>
          <p:nvPr/>
        </p:nvSpPr>
        <p:spPr bwMode="auto">
          <a:xfrm>
            <a:off x="395288" y="1974850"/>
            <a:ext cx="252888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>
                <a:solidFill>
                  <a:srgbClr val="2D2DB9"/>
                </a:solidFill>
                <a:latin typeface="Monotype Corsiva" pitchFamily="66" charset="0"/>
              </a:rPr>
              <a:t>«Парикмахерская» </a:t>
            </a:r>
          </a:p>
        </p:txBody>
      </p:sp>
      <p:pic>
        <p:nvPicPr>
          <p:cNvPr id="15365" name="Рисунок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94063" y="2636838"/>
            <a:ext cx="2638425" cy="3744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6" name="TextBox 11"/>
          <p:cNvSpPr txBox="1">
            <a:spLocks noChangeArrowheads="1"/>
          </p:cNvSpPr>
          <p:nvPr/>
        </p:nvSpPr>
        <p:spPr bwMode="auto">
          <a:xfrm>
            <a:off x="3597275" y="1974850"/>
            <a:ext cx="20320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>
                <a:solidFill>
                  <a:srgbClr val="2D2DB9"/>
                </a:solidFill>
                <a:latin typeface="Monotype Corsiva" pitchFamily="66" charset="0"/>
              </a:rPr>
              <a:t>«Кухня , дом»</a:t>
            </a:r>
          </a:p>
        </p:txBody>
      </p:sp>
      <p:pic>
        <p:nvPicPr>
          <p:cNvPr id="15367" name="Рисунок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325" y="2708424"/>
            <a:ext cx="2427288" cy="37449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8" name="TextBox 14"/>
          <p:cNvSpPr txBox="1">
            <a:spLocks noChangeArrowheads="1"/>
          </p:cNvSpPr>
          <p:nvPr/>
        </p:nvSpPr>
        <p:spPr bwMode="auto">
          <a:xfrm>
            <a:off x="6804025" y="1974850"/>
            <a:ext cx="1423988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>
                <a:latin typeface="Monotype Corsiva" pitchFamily="66" charset="0"/>
              </a:rPr>
              <a:t>«</a:t>
            </a:r>
            <a:r>
              <a:rPr lang="ru-RU" altLang="ru-RU" sz="2400">
                <a:solidFill>
                  <a:srgbClr val="2D2DB9"/>
                </a:solidFill>
                <a:latin typeface="Monotype Corsiva" pitchFamily="66" charset="0"/>
              </a:rPr>
              <a:t>Айболит»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971550" y="404813"/>
            <a:ext cx="7713663" cy="1800225"/>
          </a:xfrm>
        </p:spPr>
        <p:txBody>
          <a:bodyPr/>
          <a:lstStyle/>
          <a:p>
            <a:pPr algn="ctr"/>
            <a:r>
              <a:rPr lang="ru-RU" altLang="ru-RU" dirty="0" smtClean="0">
                <a:solidFill>
                  <a:srgbClr val="00B050"/>
                </a:solidFill>
                <a:latin typeface="Monotype Corsiva" pitchFamily="66" charset="0"/>
              </a:rPr>
              <a:t>Центр </a:t>
            </a:r>
            <a:r>
              <a:rPr lang="ru-RU" altLang="ru-RU" dirty="0">
                <a:solidFill>
                  <a:srgbClr val="00B050"/>
                </a:solidFill>
                <a:latin typeface="Monotype Corsiva" pitchFamily="66" charset="0"/>
              </a:rPr>
              <a:t>театрализации </a:t>
            </a:r>
          </a:p>
        </p:txBody>
      </p:sp>
      <p:pic>
        <p:nvPicPr>
          <p:cNvPr id="16387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428875"/>
            <a:ext cx="3311525" cy="44164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8" name="TextBox 12"/>
          <p:cNvSpPr txBox="1">
            <a:spLocks noChangeArrowheads="1"/>
          </p:cNvSpPr>
          <p:nvPr/>
        </p:nvSpPr>
        <p:spPr bwMode="auto">
          <a:xfrm>
            <a:off x="4067175" y="2393950"/>
            <a:ext cx="4752975" cy="330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3200">
                <a:solidFill>
                  <a:srgbClr val="2D2DB9"/>
                </a:solidFill>
                <a:latin typeface="Monotype Corsiva" pitchFamily="66" charset="0"/>
              </a:rPr>
              <a:t>Очень мы театры любим, Круглый год мы с ними дружим: В нашей группе все актеры, Кукловоды и танцоры, Акробаты и жонглёры, Балерины, режиссёры! </a:t>
            </a:r>
          </a:p>
        </p:txBody>
      </p:sp>
      <p:pic>
        <p:nvPicPr>
          <p:cNvPr id="16389" name="Рисунок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375" y="96838"/>
            <a:ext cx="1773238" cy="221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90488" y="-11113"/>
            <a:ext cx="9053512" cy="1568451"/>
          </a:xfrm>
        </p:spPr>
        <p:txBody>
          <a:bodyPr/>
          <a:lstStyle/>
          <a:p>
            <a:pPr algn="ctr"/>
            <a:r>
              <a:rPr lang="ru-RU" altLang="ru-RU" dirty="0" smtClean="0">
                <a:solidFill>
                  <a:srgbClr val="00B050"/>
                </a:solidFill>
                <a:latin typeface="Monotype Corsiva" pitchFamily="66" charset="0"/>
              </a:rPr>
              <a:t>Центр </a:t>
            </a:r>
            <a:r>
              <a:rPr lang="ru-RU" altLang="ru-RU" dirty="0">
                <a:solidFill>
                  <a:srgbClr val="00B050"/>
                </a:solidFill>
                <a:latin typeface="Monotype Corsiva" pitchFamily="66" charset="0"/>
              </a:rPr>
              <a:t>дидактических игр «Игротека»</a:t>
            </a:r>
          </a:p>
        </p:txBody>
      </p:sp>
      <p:pic>
        <p:nvPicPr>
          <p:cNvPr id="17411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1351440"/>
            <a:ext cx="3563938" cy="4752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3671888" y="2924175"/>
            <a:ext cx="5076825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4000">
                <a:solidFill>
                  <a:schemeClr val="accent2"/>
                </a:solidFill>
                <a:latin typeface="Monotype Corsiva" pitchFamily="66" charset="0"/>
              </a:rPr>
              <a:t>Здесь находятся игры которые развивают в детях  мышление, память , воображение, мелкую моторику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90488" y="-11113"/>
            <a:ext cx="9053512" cy="1568451"/>
          </a:xfrm>
        </p:spPr>
        <p:txBody>
          <a:bodyPr/>
          <a:lstStyle/>
          <a:p>
            <a:pPr algn="ctr"/>
            <a:r>
              <a:rPr lang="ru-RU" altLang="ru-RU" dirty="0" smtClean="0">
                <a:solidFill>
                  <a:srgbClr val="00B050"/>
                </a:solidFill>
                <a:latin typeface="Monotype Corsiva" pitchFamily="66" charset="0"/>
              </a:rPr>
              <a:t>Центр  </a:t>
            </a:r>
            <a:r>
              <a:rPr lang="ru-RU" altLang="ru-RU" dirty="0">
                <a:solidFill>
                  <a:srgbClr val="00B050"/>
                </a:solidFill>
                <a:latin typeface="Monotype Corsiva" pitchFamily="66" charset="0"/>
              </a:rPr>
              <a:t>книг «</a:t>
            </a:r>
            <a:r>
              <a:rPr lang="ru-RU" altLang="ru-RU" dirty="0" err="1">
                <a:solidFill>
                  <a:srgbClr val="00B050"/>
                </a:solidFill>
                <a:latin typeface="Monotype Corsiva" pitchFamily="66" charset="0"/>
              </a:rPr>
              <a:t>Приходи,сказка</a:t>
            </a:r>
            <a:r>
              <a:rPr lang="ru-RU" altLang="ru-RU" dirty="0">
                <a:solidFill>
                  <a:srgbClr val="00B050"/>
                </a:solidFill>
                <a:latin typeface="Monotype Corsiva" pitchFamily="66" charset="0"/>
              </a:rPr>
              <a:t>! »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3635375" y="2565400"/>
            <a:ext cx="49688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3600">
                <a:solidFill>
                  <a:schemeClr val="accent2"/>
                </a:solidFill>
                <a:latin typeface="Monotype Corsiva" pitchFamily="66" charset="0"/>
              </a:rPr>
              <a:t>На полках книг у нас не счесть </a:t>
            </a:r>
          </a:p>
          <a:p>
            <a:r>
              <a:rPr lang="ru-RU" altLang="ru-RU" sz="3600">
                <a:solidFill>
                  <a:schemeClr val="accent2"/>
                </a:solidFill>
                <a:latin typeface="Monotype Corsiva" pitchFamily="66" charset="0"/>
              </a:rPr>
              <a:t>Русских народов книги есть </a:t>
            </a:r>
          </a:p>
          <a:p>
            <a:r>
              <a:rPr lang="ru-RU" altLang="ru-RU" sz="3600">
                <a:solidFill>
                  <a:schemeClr val="accent2"/>
                </a:solidFill>
                <a:latin typeface="Monotype Corsiva" pitchFamily="66" charset="0"/>
              </a:rPr>
              <a:t>Воспитатели детям их читают, а дети героями себя представляют </a:t>
            </a:r>
          </a:p>
        </p:txBody>
      </p:sp>
      <p:pic>
        <p:nvPicPr>
          <p:cNvPr id="18436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3041650" cy="5187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3276600" y="-11113"/>
            <a:ext cx="5867400" cy="1568451"/>
          </a:xfrm>
        </p:spPr>
        <p:txBody>
          <a:bodyPr/>
          <a:lstStyle/>
          <a:p>
            <a:pPr algn="ctr"/>
            <a:r>
              <a:rPr lang="ru-RU" altLang="ru-RU" dirty="0" smtClean="0">
                <a:solidFill>
                  <a:srgbClr val="00B050"/>
                </a:solidFill>
                <a:latin typeface="Monotype Corsiva" pitchFamily="66" charset="0"/>
              </a:rPr>
              <a:t>Экологический центр</a:t>
            </a:r>
            <a:endParaRPr lang="ru-RU" altLang="ru-RU" dirty="0">
              <a:solidFill>
                <a:srgbClr val="00B050"/>
              </a:solidFill>
              <a:latin typeface="Monotype Corsiva" pitchFamily="66" charset="0"/>
            </a:endParaRP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4140200" y="1196975"/>
            <a:ext cx="5008563" cy="353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3200">
                <a:solidFill>
                  <a:schemeClr val="accent2"/>
                </a:solidFill>
                <a:latin typeface="Monotype Corsiva" pitchFamily="66" charset="0"/>
              </a:rPr>
              <a:t>Вот природный уголок</a:t>
            </a:r>
          </a:p>
          <a:p>
            <a:r>
              <a:rPr lang="ru-RU" altLang="ru-RU" sz="3200">
                <a:solidFill>
                  <a:schemeClr val="accent2"/>
                </a:solidFill>
                <a:latin typeface="Monotype Corsiva" pitchFamily="66" charset="0"/>
              </a:rPr>
              <a:t>Детям он узнать помог :</a:t>
            </a:r>
          </a:p>
          <a:p>
            <a:r>
              <a:rPr lang="ru-RU" altLang="ru-RU" sz="3200">
                <a:solidFill>
                  <a:schemeClr val="accent2"/>
                </a:solidFill>
                <a:latin typeface="Monotype Corsiva" pitchFamily="66" charset="0"/>
              </a:rPr>
              <a:t>Как цветочки посадить ? Как их бережно полить? </a:t>
            </a:r>
          </a:p>
          <a:p>
            <a:r>
              <a:rPr lang="ru-RU" altLang="ru-RU" sz="3200">
                <a:solidFill>
                  <a:schemeClr val="accent2"/>
                </a:solidFill>
                <a:latin typeface="Monotype Corsiva" pitchFamily="66" charset="0"/>
              </a:rPr>
              <a:t>Как  цветочек называется?</a:t>
            </a:r>
          </a:p>
          <a:p>
            <a:r>
              <a:rPr lang="ru-RU" altLang="ru-RU" sz="3200">
                <a:solidFill>
                  <a:schemeClr val="accent2"/>
                </a:solidFill>
                <a:latin typeface="Monotype Corsiva" pitchFamily="66" charset="0"/>
              </a:rPr>
              <a:t>Каждый в этом теперь разбирается !!!</a:t>
            </a:r>
          </a:p>
        </p:txBody>
      </p:sp>
      <p:pic>
        <p:nvPicPr>
          <p:cNvPr id="19460" name="Рисунок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741488"/>
            <a:ext cx="3748084" cy="4521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9461" name="Рисунок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5763" y="-11113"/>
            <a:ext cx="3240087" cy="170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Рисунок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0663" y="4602163"/>
            <a:ext cx="2573337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Рисунок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9838" y="4637088"/>
            <a:ext cx="2447925" cy="218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284663" y="404813"/>
            <a:ext cx="4400550" cy="1800225"/>
          </a:xfrm>
        </p:spPr>
        <p:txBody>
          <a:bodyPr/>
          <a:lstStyle/>
          <a:p>
            <a:pPr algn="ctr"/>
            <a:r>
              <a:rPr lang="ru-RU" altLang="ru-RU" sz="4000" dirty="0" smtClean="0">
                <a:solidFill>
                  <a:srgbClr val="00B050"/>
                </a:solidFill>
                <a:latin typeface="Monotype Corsiva" pitchFamily="66" charset="0"/>
              </a:rPr>
              <a:t>Центр</a:t>
            </a:r>
            <a:r>
              <a:rPr lang="ru-RU" altLang="ru-RU" sz="4000" dirty="0">
                <a:solidFill>
                  <a:srgbClr val="00B050"/>
                </a:solidFill>
                <a:latin typeface="Monotype Corsiva" pitchFamily="66" charset="0"/>
              </a:rPr>
              <a:t/>
            </a:r>
            <a:br>
              <a:rPr lang="ru-RU" altLang="ru-RU" sz="4000" dirty="0">
                <a:solidFill>
                  <a:srgbClr val="00B050"/>
                </a:solidFill>
                <a:latin typeface="Monotype Corsiva" pitchFamily="66" charset="0"/>
              </a:rPr>
            </a:br>
            <a:r>
              <a:rPr lang="ru-RU" altLang="ru-RU" sz="4000" dirty="0">
                <a:solidFill>
                  <a:srgbClr val="00B050"/>
                </a:solidFill>
                <a:latin typeface="Monotype Corsiva" pitchFamily="66" charset="0"/>
              </a:rPr>
              <a:t>двигательной активности</a:t>
            </a:r>
          </a:p>
        </p:txBody>
      </p:sp>
      <p:sp>
        <p:nvSpPr>
          <p:cNvPr id="20483" name="TextBox 12"/>
          <p:cNvSpPr txBox="1">
            <a:spLocks noChangeArrowheads="1"/>
          </p:cNvSpPr>
          <p:nvPr/>
        </p:nvSpPr>
        <p:spPr bwMode="auto">
          <a:xfrm>
            <a:off x="4175125" y="3360738"/>
            <a:ext cx="4105275" cy="193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3200">
                <a:solidFill>
                  <a:srgbClr val="2D2DB9"/>
                </a:solidFill>
                <a:latin typeface="Monotype Corsiva" pitchFamily="66" charset="0"/>
              </a:rPr>
              <a:t>Наши дети физкультуру просто обожают силу, дух ,мускулатуру в играх  укрепляют !</a:t>
            </a:r>
          </a:p>
        </p:txBody>
      </p:sp>
      <p:pic>
        <p:nvPicPr>
          <p:cNvPr id="20484" name="Рисунок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788" y="2093913"/>
            <a:ext cx="3349625" cy="44656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0485" name="Рисунок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788" y="-20638"/>
            <a:ext cx="3349625" cy="20748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700338" y="260350"/>
            <a:ext cx="6016625" cy="1008063"/>
          </a:xfrm>
        </p:spPr>
        <p:txBody>
          <a:bodyPr/>
          <a:lstStyle/>
          <a:p>
            <a:pPr algn="ctr"/>
            <a:r>
              <a:rPr lang="ru-RU" altLang="ru-RU" sz="4000" dirty="0" smtClean="0">
                <a:solidFill>
                  <a:schemeClr val="accent2"/>
                </a:solidFill>
                <a:latin typeface="Monotype Corsiva" pitchFamily="66" charset="0"/>
              </a:rPr>
              <a:t>Центр </a:t>
            </a:r>
            <a:r>
              <a:rPr lang="ru-RU" altLang="ru-RU" sz="4000" dirty="0">
                <a:solidFill>
                  <a:schemeClr val="accent2"/>
                </a:solidFill>
                <a:latin typeface="Monotype Corsiva" pitchFamily="66" charset="0"/>
              </a:rPr>
              <a:t>мелкой моторики </a:t>
            </a:r>
          </a:p>
        </p:txBody>
      </p:sp>
      <p:pic>
        <p:nvPicPr>
          <p:cNvPr id="21507" name="Рисунок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849938"/>
            <a:ext cx="88931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2305050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83201" y="1362757"/>
            <a:ext cx="5441107" cy="43928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510" name="Рисунок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677988"/>
            <a:ext cx="3463918" cy="407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084763"/>
            <a:ext cx="9144000" cy="177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539750" y="549275"/>
            <a:ext cx="7704138" cy="422275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/>
          <a:p>
            <a:pPr algn="ct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3600" b="1">
                <a:solidFill>
                  <a:schemeClr val="accent2"/>
                </a:solidFill>
                <a:latin typeface="Monotype Corsiva" pitchFamily="66" charset="0"/>
              </a:rPr>
              <a:t>Дошкольный возраст - это то время, когда закладывается фундамент всей жизни человека. И если уделять внимание предметно-развивающей среде ребёнка, его сенсорной восприимчивости окружающего мира, это будет способствовать становлению гармоничной, самодостаточной  личности.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2"/>
          <p:cNvSpPr>
            <a:spLocks noChangeArrowheads="1"/>
          </p:cNvSpPr>
          <p:nvPr/>
        </p:nvSpPr>
        <p:spPr bwMode="auto">
          <a:xfrm>
            <a:off x="539750" y="188913"/>
            <a:ext cx="8064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>
              <a:spcBef>
                <a:spcPts val="650"/>
              </a:spcBef>
              <a:buClr>
                <a:srgbClr val="0070C0"/>
              </a:buClr>
              <a:buSzPct val="100000"/>
              <a:buFont typeface="Times New Roman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</a:tabLst>
            </a:pPr>
            <a:r>
              <a:rPr lang="ru-RU" alt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Развивающая </a:t>
            </a:r>
            <a:r>
              <a:rPr lang="ru-RU" altLang="ru-RU" sz="3600" b="1" dirty="0" err="1" smtClean="0">
                <a:solidFill>
                  <a:srgbClr val="00B050"/>
                </a:solidFill>
                <a:latin typeface="Monotype Corsiva" pitchFamily="66" charset="0"/>
              </a:rPr>
              <a:t>предметно-простраственная</a:t>
            </a:r>
            <a:r>
              <a:rPr lang="ru-RU" altLang="ru-RU" sz="3600" b="1" dirty="0" smtClean="0">
                <a:solidFill>
                  <a:srgbClr val="00B050"/>
                </a:solidFill>
                <a:latin typeface="Monotype Corsiva" pitchFamily="66" charset="0"/>
              </a:rPr>
              <a:t> </a:t>
            </a:r>
            <a:r>
              <a:rPr lang="ru-RU" altLang="ru-RU" sz="3600" b="1" dirty="0">
                <a:solidFill>
                  <a:srgbClr val="00B050"/>
                </a:solidFill>
                <a:latin typeface="Monotype Corsiva" pitchFamily="66" charset="0"/>
              </a:rPr>
              <a:t>среда в группе «Непоседы»</a:t>
            </a:r>
            <a:endParaRPr lang="ru-RU" altLang="ru-RU" sz="3600" b="1" dirty="0">
              <a:solidFill>
                <a:srgbClr val="0070C0"/>
              </a:solidFill>
            </a:endParaRPr>
          </a:p>
        </p:txBody>
      </p:sp>
      <p:pic>
        <p:nvPicPr>
          <p:cNvPr id="717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581525"/>
            <a:ext cx="914400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Box 1"/>
          <p:cNvSpPr txBox="1">
            <a:spLocks noChangeArrowheads="1"/>
          </p:cNvSpPr>
          <p:nvPr/>
        </p:nvSpPr>
        <p:spPr bwMode="auto">
          <a:xfrm>
            <a:off x="827088" y="1484313"/>
            <a:ext cx="7777162" cy="31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i="1" dirty="0">
                <a:solidFill>
                  <a:srgbClr val="00B050"/>
                </a:solidFill>
                <a:latin typeface="Monotype Corsiva" pitchFamily="66" charset="0"/>
              </a:rPr>
              <a:t>Группа оборудована с учетом возрастных особенностей ребенка. 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i="1" dirty="0">
                <a:solidFill>
                  <a:srgbClr val="00B050"/>
                </a:solidFill>
                <a:latin typeface="Monotype Corsiva" pitchFamily="66" charset="0"/>
              </a:rPr>
              <a:t>Все элементы среды связаны между собой по содержанию и художественному решению. Мебель соответствует росту и возрасту детей, игрушки - обеспечивают максимальный для данного возраста развивающий эффект. 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i="1" dirty="0" smtClean="0">
                <a:solidFill>
                  <a:srgbClr val="00B050"/>
                </a:solidFill>
                <a:latin typeface="Monotype Corsiva" pitchFamily="66" charset="0"/>
              </a:rPr>
              <a:t>Предметно - развивающая среда </a:t>
            </a:r>
            <a:r>
              <a:rPr lang="ru-RU" altLang="ru-RU" sz="2400" i="1" dirty="0">
                <a:solidFill>
                  <a:srgbClr val="00B050"/>
                </a:solidFill>
                <a:latin typeface="Monotype Corsiva" pitchFamily="66" charset="0"/>
              </a:rPr>
              <a:t>соответствует содержанию </a:t>
            </a:r>
            <a:r>
              <a:rPr lang="ru-RU" altLang="ru-RU" sz="2400" i="1" dirty="0" smtClean="0">
                <a:solidFill>
                  <a:srgbClr val="00B050"/>
                </a:solidFill>
                <a:latin typeface="Monotype Corsiva" pitchFamily="66" charset="0"/>
              </a:rPr>
              <a:t>образовательного </a:t>
            </a:r>
            <a:r>
              <a:rPr lang="ru-RU" altLang="ru-RU" sz="2400" i="1" dirty="0">
                <a:solidFill>
                  <a:srgbClr val="00B050"/>
                </a:solidFill>
                <a:latin typeface="Monotype Corsiva" pitchFamily="66" charset="0"/>
              </a:rPr>
              <a:t>процесса, отвечает </a:t>
            </a:r>
            <a:r>
              <a:rPr lang="ru-RU" altLang="ru-RU" sz="2400" i="1" dirty="0" smtClean="0">
                <a:solidFill>
                  <a:srgbClr val="00B050"/>
                </a:solidFill>
                <a:latin typeface="Monotype Corsiva" pitchFamily="66" charset="0"/>
              </a:rPr>
              <a:t>интересам </a:t>
            </a:r>
            <a:r>
              <a:rPr lang="ru-RU" altLang="ru-RU" sz="2400" i="1" dirty="0">
                <a:solidFill>
                  <a:srgbClr val="00B050"/>
                </a:solidFill>
                <a:latin typeface="Monotype Corsiva" pitchFamily="66" charset="0"/>
              </a:rPr>
              <a:t>и потребностям детей, способствует всестороннему развитию, обеспечивает их психическое и эмоциональное благополучие.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 noChangeArrowheads="1"/>
          </p:cNvSpPr>
          <p:nvPr>
            <p:ph type="ctrTitle"/>
          </p:nvPr>
        </p:nvSpPr>
        <p:spPr>
          <a:xfrm>
            <a:off x="107950" y="260350"/>
            <a:ext cx="8785225" cy="1728788"/>
          </a:xfrm>
        </p:spPr>
        <p:txBody>
          <a:bodyPr/>
          <a:lstStyle/>
          <a:p>
            <a:pPr algn="ctr"/>
            <a:r>
              <a:rPr lang="ru-RU" altLang="ru-RU" sz="3200" b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altLang="ru-RU" sz="32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altLang="ru-RU" sz="3200" b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altLang="ru-RU" sz="32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altLang="ru-RU" sz="3200" b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altLang="ru-RU" sz="3200" b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altLang="ru-RU" sz="3200" b="1" dirty="0">
                <a:solidFill>
                  <a:srgbClr val="FF0000"/>
                </a:solidFill>
                <a:latin typeface="Monotype Corsiva" pitchFamily="66" charset="0"/>
              </a:rPr>
              <a:t>         </a:t>
            </a:r>
            <a:r>
              <a:rPr lang="ru-RU" altLang="ru-RU" sz="2800" b="1" dirty="0">
                <a:solidFill>
                  <a:srgbClr val="FF0000"/>
                </a:solidFill>
                <a:latin typeface="Monotype Corsiva" pitchFamily="66" charset="0"/>
              </a:rPr>
              <a:t>Требования ФГОС </a:t>
            </a:r>
            <a:r>
              <a:rPr lang="ru-RU" alt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к  </a:t>
            </a:r>
            <a:r>
              <a:rPr lang="ru-RU" sz="2800" b="1" i="1" dirty="0" smtClean="0">
                <a:solidFill>
                  <a:srgbClr val="FF0000"/>
                </a:solidFill>
                <a:latin typeface="Monotype Corsiva" pitchFamily="66" charset="0"/>
              </a:rPr>
              <a:t>развивающей предметно – пространственной среде</a:t>
            </a:r>
            <a:r>
              <a:rPr lang="ru-RU" alt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:</a:t>
            </a:r>
            <a:r>
              <a:rPr lang="ru-RU" altLang="ru-RU" sz="2800" b="1" dirty="0">
                <a:solidFill>
                  <a:srgbClr val="FF0000"/>
                </a:solidFill>
                <a:latin typeface="Monotype Corsiva" pitchFamily="66" charset="0"/>
              </a:rPr>
              <a:t> </a:t>
            </a:r>
            <a:r>
              <a:rPr lang="ru-RU" altLang="ru-RU" sz="2800" b="1" dirty="0">
                <a:solidFill>
                  <a:srgbClr val="FF0000"/>
                </a:solidFill>
              </a:rPr>
              <a:t> </a:t>
            </a:r>
            <a:r>
              <a:rPr lang="ru-RU" altLang="ru-RU" sz="2800" dirty="0"/>
              <a:t> </a:t>
            </a:r>
            <a:r>
              <a:rPr lang="ru-RU" altLang="ru-RU" dirty="0"/>
              <a:t> </a:t>
            </a:r>
            <a:br>
              <a:rPr lang="ru-RU" altLang="ru-RU" dirty="0"/>
            </a:br>
            <a:r>
              <a:rPr lang="ru-RU" altLang="ru-RU" dirty="0"/>
              <a:t/>
            </a:r>
            <a:br>
              <a:rPr lang="ru-RU" altLang="ru-RU" dirty="0"/>
            </a:br>
            <a:r>
              <a:rPr lang="ru-RU" altLang="ru-RU" dirty="0"/>
              <a:t/>
            </a:r>
            <a:br>
              <a:rPr lang="ru-RU" altLang="ru-RU" dirty="0"/>
            </a:br>
            <a:endParaRPr lang="ru-RU" altLang="ru-RU" dirty="0"/>
          </a:p>
        </p:txBody>
      </p:sp>
      <p:sp>
        <p:nvSpPr>
          <p:cNvPr id="8195" name="Подзаголовок 2"/>
          <p:cNvSpPr>
            <a:spLocks noGrp="1" noChangeArrowheads="1"/>
          </p:cNvSpPr>
          <p:nvPr>
            <p:ph type="subTitle" idx="1"/>
          </p:nvPr>
        </p:nvSpPr>
        <p:spPr>
          <a:xfrm>
            <a:off x="715963" y="2276475"/>
            <a:ext cx="8428037" cy="1439863"/>
          </a:xfrm>
        </p:spPr>
        <p:txBody>
          <a:bodyPr/>
          <a:lstStyle/>
          <a:p>
            <a:pPr algn="l"/>
            <a:r>
              <a:rPr lang="ru-RU" altLang="ru-RU" sz="2400" b="1" i="1">
                <a:solidFill>
                  <a:schemeClr val="accent2"/>
                </a:solidFill>
                <a:latin typeface="Monotype Corsiva" pitchFamily="66" charset="0"/>
                <a:cs typeface="Times New Roman" pitchFamily="18" charset="0"/>
              </a:rPr>
              <a:t>1. Доступность для воспитанников всех помещений организации, где осуществляется образовательный процесс. </a:t>
            </a:r>
          </a:p>
          <a:p>
            <a:pPr algn="l"/>
            <a:r>
              <a:rPr lang="ru-RU" altLang="ru-RU" sz="2400" b="1" i="1">
                <a:solidFill>
                  <a:schemeClr val="accent2"/>
                </a:solidFill>
                <a:latin typeface="Monotype Corsiva" pitchFamily="66" charset="0"/>
                <a:cs typeface="Times New Roman" pitchFamily="18" charset="0"/>
              </a:rPr>
              <a:t>2. Свободный доступ воспитанников к играм, игрушкам, материалам, пособиям, обеспечивающих все основные виды деятельности</a:t>
            </a:r>
            <a:r>
              <a:rPr lang="ru-RU" altLang="ru-RU" sz="1800" b="1" i="1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altLang="ru-RU" sz="1800" b="1" i="1">
                <a:solidFill>
                  <a:schemeClr val="accent2"/>
                </a:solidFill>
              </a:rPr>
              <a:t>       </a:t>
            </a:r>
          </a:p>
        </p:txBody>
      </p:sp>
      <p:pic>
        <p:nvPicPr>
          <p:cNvPr id="8196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013325"/>
            <a:ext cx="914400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91513" cy="1938337"/>
          </a:xfrm>
        </p:spPr>
        <p:txBody>
          <a:bodyPr/>
          <a:lstStyle/>
          <a:p>
            <a:pPr algn="ctr"/>
            <a:r>
              <a:rPr lang="ru-RU" altLang="ru-RU" sz="2800" i="1" dirty="0" smtClean="0">
                <a:solidFill>
                  <a:srgbClr val="FF0000"/>
                </a:solidFill>
                <a:latin typeface="Monotype Corsiva" pitchFamily="66" charset="0"/>
              </a:rPr>
              <a:t>Развивающая предметно </a:t>
            </a:r>
            <a:r>
              <a:rPr lang="ru-RU" altLang="ru-RU" sz="2800" i="1" dirty="0">
                <a:solidFill>
                  <a:srgbClr val="FF0000"/>
                </a:solidFill>
                <a:latin typeface="Monotype Corsiva" pitchFamily="66" charset="0"/>
              </a:rPr>
              <a:t>– пространственная </a:t>
            </a:r>
            <a:r>
              <a:rPr lang="ru-RU" altLang="ru-RU" sz="2800" i="1" dirty="0" smtClean="0">
                <a:solidFill>
                  <a:srgbClr val="FF0000"/>
                </a:solidFill>
                <a:latin typeface="Monotype Corsiva" pitchFamily="66" charset="0"/>
              </a:rPr>
              <a:t>среда                                            </a:t>
            </a:r>
            <a:r>
              <a:rPr lang="ru-RU" altLang="ru-RU" sz="2800" i="1" dirty="0">
                <a:solidFill>
                  <a:schemeClr val="tx1"/>
                </a:solidFill>
                <a:latin typeface="Monotype Corsiva" pitchFamily="66" charset="0"/>
              </a:rPr>
              <a:t>должна</a:t>
            </a:r>
            <a:r>
              <a:rPr lang="ru-RU" altLang="ru-RU" sz="2800" i="1" dirty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altLang="ru-RU" sz="2800" i="1" dirty="0">
                <a:latin typeface="Monotype Corsiva" pitchFamily="66" charset="0"/>
              </a:rPr>
              <a:t>организовываться с учётом требований ФГОС, где чётко прослеживаются все </a:t>
            </a:r>
            <a:r>
              <a:rPr lang="ru-RU" altLang="ru-RU" sz="2800" b="1" i="1" dirty="0">
                <a:latin typeface="Monotype Corsiva" pitchFamily="66" charset="0"/>
              </a:rPr>
              <a:t>пять образовательных областей:</a:t>
            </a:r>
            <a:endParaRPr lang="ru-RU" altLang="ru-RU" sz="2800" dirty="0">
              <a:latin typeface="Monotype Corsiva" pitchFamily="66" charset="0"/>
            </a:endParaRPr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1331913" y="2193925"/>
            <a:ext cx="6842125" cy="209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b="1" i="1">
                <a:solidFill>
                  <a:schemeClr val="accent2"/>
                </a:solidFill>
                <a:latin typeface="Monotype Corsiva" pitchFamily="66" charset="0"/>
              </a:rPr>
              <a:t>1) социально-коммуникативная,</a:t>
            </a:r>
            <a:br>
              <a:rPr lang="ru-RU" altLang="ru-RU" sz="2800" b="1" i="1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2800" b="1" i="1">
                <a:solidFill>
                  <a:schemeClr val="accent2"/>
                </a:solidFill>
                <a:latin typeface="Monotype Corsiva" pitchFamily="66" charset="0"/>
              </a:rPr>
              <a:t>2) познавательная,</a:t>
            </a:r>
            <a:br>
              <a:rPr lang="ru-RU" altLang="ru-RU" sz="2800" b="1" i="1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2800" b="1" i="1">
                <a:solidFill>
                  <a:schemeClr val="accent2"/>
                </a:solidFill>
                <a:latin typeface="Monotype Corsiva" pitchFamily="66" charset="0"/>
              </a:rPr>
              <a:t>3) речевая,</a:t>
            </a:r>
            <a:br>
              <a:rPr lang="ru-RU" altLang="ru-RU" sz="2800" b="1" i="1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2800" b="1" i="1">
                <a:solidFill>
                  <a:schemeClr val="accent2"/>
                </a:solidFill>
                <a:latin typeface="Monotype Corsiva" pitchFamily="66" charset="0"/>
              </a:rPr>
              <a:t>4) художественно-эстетическая,</a:t>
            </a:r>
            <a:br>
              <a:rPr lang="ru-RU" altLang="ru-RU" sz="2800" b="1" i="1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2800" b="1" i="1">
                <a:solidFill>
                  <a:schemeClr val="accent2"/>
                </a:solidFill>
                <a:latin typeface="Monotype Corsiva" pitchFamily="66" charset="0"/>
              </a:rPr>
              <a:t>5) физическая.</a:t>
            </a:r>
            <a:endParaRPr lang="ru-RU" altLang="ru-RU" sz="2800" i="1">
              <a:latin typeface="Monotype Corsiva" pitchFamily="66" charset="0"/>
            </a:endParaRPr>
          </a:p>
        </p:txBody>
      </p:sp>
      <p:pic>
        <p:nvPicPr>
          <p:cNvPr id="9220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2"/>
          <p:cNvSpPr>
            <a:spLocks noChangeArrowheads="1"/>
          </p:cNvSpPr>
          <p:nvPr/>
        </p:nvSpPr>
        <p:spPr bwMode="auto">
          <a:xfrm>
            <a:off x="395288" y="188913"/>
            <a:ext cx="8497887" cy="433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eaLnBrk="1"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ru-RU" altLang="ru-RU" sz="2400" b="1" dirty="0">
                <a:solidFill>
                  <a:srgbClr val="2D2DB9"/>
                </a:solidFill>
                <a:latin typeface="Monotype Corsiva" pitchFamily="66" charset="0"/>
              </a:rPr>
              <a:t>При формировании </a:t>
            </a:r>
            <a:r>
              <a:rPr lang="ru-RU" altLang="ru-RU" sz="2400" b="1" dirty="0" smtClean="0">
                <a:solidFill>
                  <a:srgbClr val="2D2DB9"/>
                </a:solidFill>
                <a:latin typeface="Monotype Corsiva" pitchFamily="66" charset="0"/>
              </a:rPr>
              <a:t>развивающей предметно - пространственной среды в </a:t>
            </a:r>
            <a:r>
              <a:rPr lang="ru-RU" altLang="ru-RU" sz="2400" b="1" dirty="0">
                <a:solidFill>
                  <a:srgbClr val="2D2DB9"/>
                </a:solidFill>
                <a:latin typeface="Monotype Corsiva" pitchFamily="66" charset="0"/>
              </a:rPr>
              <a:t>нашей группе мы  поставили себе цель выполнить это с минимальными экономическими затратами, поскольку не можем рассчитывать на серьезные материальные вложения в оснащение предметной среды.</a:t>
            </a:r>
            <a:r>
              <a:rPr lang="ru-RU" altLang="ru-RU" sz="2400" dirty="0">
                <a:latin typeface="Monotype Corsiva" pitchFamily="66" charset="0"/>
              </a:rPr>
              <a:t>  </a:t>
            </a:r>
          </a:p>
          <a:p>
            <a:pPr algn="just" eaLnBrk="1"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ru-RU" altLang="ru-RU" sz="2400" b="1" dirty="0">
                <a:solidFill>
                  <a:srgbClr val="2D2DB9"/>
                </a:solidFill>
                <a:latin typeface="Monotype Corsiva" pitchFamily="66" charset="0"/>
              </a:rPr>
              <a:t>Мы старались сделать </a:t>
            </a:r>
            <a:r>
              <a:rPr lang="ru-RU" altLang="ru-RU" sz="2400" b="1" dirty="0" smtClean="0">
                <a:solidFill>
                  <a:srgbClr val="2D2DB9"/>
                </a:solidFill>
                <a:latin typeface="Monotype Corsiva" pitchFamily="66" charset="0"/>
              </a:rPr>
              <a:t>развивающую </a:t>
            </a:r>
            <a:r>
              <a:rPr lang="ru-RU" altLang="ru-RU" sz="2400" b="1" dirty="0" smtClean="0">
                <a:solidFill>
                  <a:srgbClr val="2D2DB9"/>
                </a:solidFill>
                <a:latin typeface="Monotype Corsiva" pitchFamily="66" charset="0"/>
              </a:rPr>
              <a:t>предметно - </a:t>
            </a:r>
            <a:r>
              <a:rPr lang="ru-RU" altLang="ru-RU" sz="2400" b="1" dirty="0" smtClean="0">
                <a:solidFill>
                  <a:srgbClr val="2D2DB9"/>
                </a:solidFill>
                <a:latin typeface="Monotype Corsiva" pitchFamily="66" charset="0"/>
              </a:rPr>
              <a:t>пространственную среду </a:t>
            </a:r>
            <a:r>
              <a:rPr lang="ru-RU" altLang="ru-RU" sz="2400" b="1" dirty="0" smtClean="0">
                <a:solidFill>
                  <a:srgbClr val="2D2DB9"/>
                </a:solidFill>
                <a:latin typeface="Monotype Corsiva" pitchFamily="66" charset="0"/>
              </a:rPr>
              <a:t>разнообразной</a:t>
            </a:r>
            <a:r>
              <a:rPr lang="ru-RU" altLang="ru-RU" sz="2400" b="1" dirty="0">
                <a:solidFill>
                  <a:srgbClr val="2D2DB9"/>
                </a:solidFill>
                <a:latin typeface="Monotype Corsiva" pitchFamily="66" charset="0"/>
              </a:rPr>
              <a:t>, яркой, информативно богатой. Соблюдали принцип зонирования. </a:t>
            </a:r>
          </a:p>
          <a:p>
            <a:pPr algn="just" eaLnBrk="1">
              <a:spcBef>
                <a:spcPts val="65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</a:tabLst>
            </a:pPr>
            <a:r>
              <a:rPr lang="ru-RU" altLang="ru-RU" sz="2400" b="1" dirty="0">
                <a:solidFill>
                  <a:srgbClr val="2D2DB9"/>
                </a:solidFill>
                <a:latin typeface="Monotype Corsiva" pitchFamily="66" charset="0"/>
              </a:rPr>
              <a:t>В группе созданы условия для разных видов детской деятельности (игровой, продуктивной и познавательно-исследовательской) видов деятельности.</a:t>
            </a:r>
            <a:endParaRPr lang="en-US" altLang="ru-RU" sz="2400" b="1" dirty="0">
              <a:solidFill>
                <a:srgbClr val="2D2DB9"/>
              </a:solidFill>
              <a:latin typeface="Monotype Corsiva" pitchFamily="66" charset="0"/>
            </a:endParaRPr>
          </a:p>
        </p:txBody>
      </p:sp>
      <p:pic>
        <p:nvPicPr>
          <p:cNvPr id="1024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149725"/>
            <a:ext cx="9144000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625" y="692150"/>
            <a:ext cx="3176588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79388" y="260350"/>
            <a:ext cx="8505825" cy="612775"/>
          </a:xfrm>
        </p:spPr>
        <p:txBody>
          <a:bodyPr/>
          <a:lstStyle/>
          <a:p>
            <a:r>
              <a:rPr lang="ru-RU" altLang="ru-RU" sz="3600" b="1">
                <a:solidFill>
                  <a:srgbClr val="FF0000"/>
                </a:solidFill>
                <a:latin typeface="Monotype Corsiva" pitchFamily="66" charset="0"/>
              </a:rPr>
              <a:t>ОО «Художественно — эстетическое развитие»</a:t>
            </a:r>
            <a:r>
              <a:rPr lang="ru-RU" altLang="ru-RU" sz="1800" b="1" i="1" u="sng">
                <a:solidFill>
                  <a:srgbClr val="2D2DB9"/>
                </a:solidFill>
              </a:rPr>
              <a:t/>
            </a:r>
            <a:br>
              <a:rPr lang="ru-RU" altLang="ru-RU" sz="1800" b="1" i="1" u="sng">
                <a:solidFill>
                  <a:srgbClr val="2D2DB9"/>
                </a:solidFill>
              </a:rPr>
            </a:br>
            <a:r>
              <a:rPr lang="ru-RU" altLang="ru-RU" sz="1800" b="1" i="1" u="sng">
                <a:solidFill>
                  <a:srgbClr val="2D2DB9"/>
                </a:solidFill>
              </a:rPr>
              <a:t/>
            </a:r>
            <a:br>
              <a:rPr lang="ru-RU" altLang="ru-RU" sz="1800" b="1" i="1" u="sng">
                <a:solidFill>
                  <a:srgbClr val="2D2DB9"/>
                </a:solidFill>
              </a:rPr>
            </a:br>
            <a:endParaRPr lang="ru-RU" altLang="ru-RU" sz="1800"/>
          </a:p>
        </p:txBody>
      </p:sp>
      <p:pic>
        <p:nvPicPr>
          <p:cNvPr id="11268" name="Объект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8788" y="2509838"/>
            <a:ext cx="4608512" cy="4348162"/>
          </a:xfrm>
          <a:effectLst>
            <a:softEdge rad="112500"/>
          </a:effectLst>
        </p:spPr>
      </p:pic>
      <p:sp>
        <p:nvSpPr>
          <p:cNvPr id="11269" name="TextBox 3"/>
          <p:cNvSpPr txBox="1">
            <a:spLocks noChangeArrowheads="1"/>
          </p:cNvSpPr>
          <p:nvPr/>
        </p:nvSpPr>
        <p:spPr bwMode="auto">
          <a:xfrm>
            <a:off x="458788" y="741363"/>
            <a:ext cx="5049837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3200" dirty="0" smtClean="0">
                <a:solidFill>
                  <a:srgbClr val="2D2DB9"/>
                </a:solidFill>
                <a:latin typeface="Monotype Corsiva" pitchFamily="66" charset="0"/>
              </a:rPr>
              <a:t>Центр </a:t>
            </a:r>
            <a:r>
              <a:rPr lang="ru-RU" altLang="ru-RU" sz="3200" dirty="0" smtClean="0">
                <a:solidFill>
                  <a:srgbClr val="2D2DB9"/>
                </a:solidFill>
                <a:latin typeface="Monotype Corsiva" pitchFamily="66" charset="0"/>
              </a:rPr>
              <a:t>Творчества</a:t>
            </a:r>
            <a:endParaRPr lang="ru-RU" altLang="ru-RU" sz="3200" dirty="0">
              <a:solidFill>
                <a:srgbClr val="2D2DB9"/>
              </a:solidFill>
              <a:latin typeface="Monotype Corsiva" pitchFamily="66" charset="0"/>
            </a:endParaRPr>
          </a:p>
        </p:txBody>
      </p:sp>
      <p:sp>
        <p:nvSpPr>
          <p:cNvPr id="11270" name="TextBox 4"/>
          <p:cNvSpPr txBox="1">
            <a:spLocks noChangeArrowheads="1"/>
          </p:cNvSpPr>
          <p:nvPr/>
        </p:nvSpPr>
        <p:spPr bwMode="auto">
          <a:xfrm>
            <a:off x="323850" y="1639888"/>
            <a:ext cx="4608513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>
                <a:solidFill>
                  <a:srgbClr val="2D2DB9"/>
                </a:solidFill>
                <a:latin typeface="Monotype Corsiva" pitchFamily="66" charset="0"/>
              </a:rPr>
              <a:t>И в десять лет, и в семь, и в пять - Все дети любят рисовать.  И каждый смело нарисует Всё, что его интересует.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489825" cy="792163"/>
          </a:xfrm>
        </p:spPr>
        <p:txBody>
          <a:bodyPr/>
          <a:lstStyle/>
          <a:p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  <a:t>ОО «Художественно — эстетическое развитие»</a:t>
            </a:r>
            <a:b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  <a:t>                            </a:t>
            </a:r>
            <a:b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  <a:t>                            </a:t>
            </a:r>
            <a:r>
              <a:rPr lang="ru-RU" altLang="ru-RU" sz="3200" i="1" dirty="0" smtClean="0">
                <a:solidFill>
                  <a:schemeClr val="accent2"/>
                </a:solidFill>
                <a:latin typeface="Monotype Corsiva" pitchFamily="66" charset="0"/>
              </a:rPr>
              <a:t>Центр </a:t>
            </a:r>
            <a:r>
              <a:rPr lang="ru-RU" altLang="ru-RU" sz="3200" i="1" dirty="0">
                <a:solidFill>
                  <a:schemeClr val="accent2"/>
                </a:solidFill>
                <a:latin typeface="Monotype Corsiva" pitchFamily="66" charset="0"/>
              </a:rPr>
              <a:t>музыки</a:t>
            </a:r>
            <a:br>
              <a:rPr lang="ru-RU" altLang="ru-RU" sz="32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</a:br>
            <a:endParaRPr lang="ru-RU" alt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2291" name="Объект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95288" y="2492375"/>
            <a:ext cx="4176712" cy="4105275"/>
          </a:xfrm>
          <a:effectLst>
            <a:softEdge rad="112500"/>
          </a:effectLst>
        </p:spPr>
      </p:pic>
      <p:pic>
        <p:nvPicPr>
          <p:cNvPr id="12292" name="Рисунок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25" y="1052513"/>
            <a:ext cx="28448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Рисунок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84875" y="1060450"/>
            <a:ext cx="2700338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10"/>
          <p:cNvSpPr txBox="1">
            <a:spLocks noChangeArrowheads="1"/>
          </p:cNvSpPr>
          <p:nvPr/>
        </p:nvSpPr>
        <p:spPr bwMode="auto">
          <a:xfrm>
            <a:off x="4787900" y="2636838"/>
            <a:ext cx="4248150" cy="319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Музыкальный </a:t>
            </a: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центр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Под пианино мы </a:t>
            </a: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поём,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И </a:t>
            </a: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пляшем и играем!  </a:t>
            </a:r>
            <a:endParaRPr lang="ru-RU" altLang="ru-RU" sz="2400" dirty="0" smtClean="0">
              <a:solidFill>
                <a:schemeClr val="accent2"/>
              </a:solidFill>
              <a:latin typeface="Monotype Corsiva" pitchFamily="66" charset="0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В </a:t>
            </a: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просторном зале игровом </a:t>
            </a:r>
            <a:endParaRPr lang="ru-RU" altLang="ru-RU" sz="2400" dirty="0" smtClean="0">
              <a:solidFill>
                <a:schemeClr val="accent2"/>
              </a:solidFill>
              <a:latin typeface="Monotype Corsiva" pitchFamily="66" charset="0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Мы </a:t>
            </a: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вовсе не скучаем! </a:t>
            </a:r>
            <a:endParaRPr lang="ru-RU" altLang="ru-RU" sz="2400" dirty="0" smtClean="0">
              <a:solidFill>
                <a:schemeClr val="accent2"/>
              </a:solidFill>
              <a:latin typeface="Monotype Corsiva" pitchFamily="66" charset="0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И </a:t>
            </a: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в группе куклы не скучают! Там музыкальный уголок</a:t>
            </a: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!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В нём дети громко так играют,-  Трясется даже потолок!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1187450" y="260350"/>
            <a:ext cx="6913563" cy="792163"/>
          </a:xfrm>
        </p:spPr>
        <p:txBody>
          <a:bodyPr/>
          <a:lstStyle/>
          <a:p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>                     </a:t>
            </a:r>
            <a: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  <a:t>ОО «Познавательное развитие»</a:t>
            </a:r>
            <a:b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  <a:t>                            </a:t>
            </a:r>
            <a:b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  <a:t>        </a:t>
            </a:r>
            <a:r>
              <a:rPr lang="ru-RU" altLang="ru-RU" sz="2400" b="1" dirty="0" smtClean="0">
                <a:solidFill>
                  <a:schemeClr val="accent2"/>
                </a:solidFill>
                <a:latin typeface="Monotype Corsiva" pitchFamily="66" charset="0"/>
              </a:rPr>
              <a:t>Центр </a:t>
            </a:r>
            <a:r>
              <a:rPr lang="ru-RU" altLang="ru-RU" sz="2400" b="1" dirty="0" err="1" smtClean="0">
                <a:solidFill>
                  <a:schemeClr val="accent2"/>
                </a:solidFill>
                <a:latin typeface="Monotype Corsiva" pitchFamily="66" charset="0"/>
              </a:rPr>
              <a:t>строительно</a:t>
            </a:r>
            <a:r>
              <a:rPr lang="ru-RU" altLang="ru-RU" sz="2400" b="1" dirty="0" smtClean="0">
                <a:solidFill>
                  <a:schemeClr val="accent2"/>
                </a:solidFill>
                <a:latin typeface="Monotype Corsiva" pitchFamily="66" charset="0"/>
              </a:rPr>
              <a:t> – конструктивных игр</a:t>
            </a:r>
            <a:r>
              <a:rPr lang="ru-RU" altLang="ru-RU" sz="3200" b="1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3200" b="1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</a:br>
            <a:endParaRPr lang="ru-RU" alt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13315" name="TextBox 10"/>
          <p:cNvSpPr txBox="1">
            <a:spLocks noChangeArrowheads="1"/>
          </p:cNvSpPr>
          <p:nvPr/>
        </p:nvSpPr>
        <p:spPr bwMode="auto">
          <a:xfrm>
            <a:off x="3995738" y="2636838"/>
            <a:ext cx="4897437" cy="353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Раз, два, три — сложи детали, 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Чтоб они машиной стали. 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Собери гараж</a:t>
            </a: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.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Потом Не забудь построить дом. 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Можно к самому </a:t>
            </a: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порогу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 </a:t>
            </a: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Проложить еще дорогу, 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Выбрать место для моста — 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То-то будет красота! 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Из конструктора такого </a:t>
            </a:r>
            <a:endParaRPr lang="ru-RU" altLang="ru-RU" sz="2400" dirty="0" smtClean="0">
              <a:solidFill>
                <a:schemeClr val="accent2"/>
              </a:solidFill>
              <a:latin typeface="Monotype Corsiva" pitchFamily="66" charset="0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chemeClr val="accent2"/>
                </a:solidFill>
                <a:latin typeface="Monotype Corsiva" pitchFamily="66" charset="0"/>
              </a:rPr>
              <a:t>Что </a:t>
            </a:r>
            <a:r>
              <a:rPr lang="ru-RU" altLang="ru-RU" sz="2400" dirty="0">
                <a:solidFill>
                  <a:schemeClr val="accent2"/>
                </a:solidFill>
                <a:latin typeface="Monotype Corsiva" pitchFamily="66" charset="0"/>
              </a:rPr>
              <a:t>ни сделай — все толково!</a:t>
            </a:r>
          </a:p>
        </p:txBody>
      </p:sp>
      <p:pic>
        <p:nvPicPr>
          <p:cNvPr id="13316" name="Объект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1834" y="2405063"/>
            <a:ext cx="3457575" cy="4341813"/>
          </a:xfrm>
          <a:effectLst>
            <a:softEdge rad="112500"/>
          </a:effectLst>
        </p:spPr>
      </p:pic>
      <p:pic>
        <p:nvPicPr>
          <p:cNvPr id="13317" name="Рисунок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8175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Рисунок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00892" y="357166"/>
            <a:ext cx="19272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2124075" y="260350"/>
            <a:ext cx="5976938" cy="431800"/>
          </a:xfrm>
        </p:spPr>
        <p:txBody>
          <a:bodyPr/>
          <a:lstStyle/>
          <a:p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1800" i="1" dirty="0">
                <a:solidFill>
                  <a:schemeClr val="accent2"/>
                </a:solidFill>
                <a:latin typeface="Monotype Corsiva" pitchFamily="66" charset="0"/>
              </a:rPr>
              <a:t>         </a:t>
            </a:r>
            <a: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  <a:t>ОО «Познавательное развитие»</a:t>
            </a:r>
            <a:b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</a:br>
            <a:r>
              <a:rPr lang="ru-RU" altLang="ru-RU" sz="3200" b="1" dirty="0">
                <a:solidFill>
                  <a:srgbClr val="FF0000"/>
                </a:solidFill>
                <a:latin typeface="Monotype Corsiva" pitchFamily="66" charset="0"/>
              </a:rPr>
              <a:t>                            </a:t>
            </a:r>
            <a:r>
              <a:rPr lang="ru-RU" altLang="ru-RU" sz="2400" b="1" dirty="0" smtClean="0">
                <a:solidFill>
                  <a:schemeClr val="accent2"/>
                </a:solidFill>
                <a:latin typeface="Monotype Corsiva" pitchFamily="66" charset="0"/>
              </a:rPr>
              <a:t>Центр безопасности  </a:t>
            </a:r>
            <a:r>
              <a:rPr lang="ru-RU" altLang="ru-RU" sz="3200" i="1" dirty="0">
                <a:solidFill>
                  <a:schemeClr val="accent2"/>
                </a:solidFill>
                <a:latin typeface="Monotype Corsiva" pitchFamily="66" charset="0"/>
              </a:rPr>
              <a:t/>
            </a:r>
            <a:br>
              <a:rPr lang="ru-RU" altLang="ru-RU" sz="3200" i="1" dirty="0">
                <a:solidFill>
                  <a:schemeClr val="accent2"/>
                </a:solidFill>
                <a:latin typeface="Monotype Corsiva" pitchFamily="66" charset="0"/>
              </a:rPr>
            </a:br>
            <a: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  <a:t/>
            </a:r>
            <a:br>
              <a:rPr lang="ru-RU" altLang="ru-RU" sz="3200" i="1" dirty="0">
                <a:solidFill>
                  <a:srgbClr val="FF0000"/>
                </a:solidFill>
                <a:latin typeface="Monotype Corsiva" pitchFamily="66" charset="0"/>
              </a:rPr>
            </a:br>
            <a:endParaRPr lang="ru-RU" altLang="ru-RU" sz="32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4339" name="Объект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813" y="2681288"/>
            <a:ext cx="3484562" cy="3916362"/>
          </a:xfrm>
          <a:effectLst>
            <a:softEdge rad="112500"/>
          </a:effectLst>
        </p:spPr>
      </p:pic>
      <p:pic>
        <p:nvPicPr>
          <p:cNvPr id="14340" name="Рисунок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3" y="115888"/>
            <a:ext cx="2117725" cy="2420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41" name="Рисунок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35738" y="5024438"/>
            <a:ext cx="2592387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12"/>
          <p:cNvSpPr txBox="1">
            <a:spLocks noChangeArrowheads="1"/>
          </p:cNvSpPr>
          <p:nvPr/>
        </p:nvSpPr>
        <p:spPr bwMode="auto">
          <a:xfrm>
            <a:off x="3635375" y="2741613"/>
            <a:ext cx="4824413" cy="3298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dirty="0">
                <a:solidFill>
                  <a:srgbClr val="2D2DB9"/>
                </a:solidFill>
                <a:latin typeface="Monotype Corsiva" pitchFamily="66" charset="0"/>
              </a:rPr>
              <a:t>Способ безопасный самый: Перейти дорогу с мамой. </a:t>
            </a:r>
            <a:endParaRPr lang="ru-RU" altLang="ru-RU" sz="2800" dirty="0" smtClean="0">
              <a:solidFill>
                <a:srgbClr val="2D2DB9"/>
              </a:solidFill>
              <a:latin typeface="Monotype Corsiva" pitchFamily="66" charset="0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2D2DB9"/>
                </a:solidFill>
                <a:latin typeface="Monotype Corsiva" pitchFamily="66" charset="0"/>
              </a:rPr>
              <a:t>Уж </a:t>
            </a:r>
            <a:r>
              <a:rPr lang="ru-RU" altLang="ru-RU" sz="2800" dirty="0">
                <a:solidFill>
                  <a:srgbClr val="2D2DB9"/>
                </a:solidFill>
                <a:latin typeface="Monotype Corsiva" pitchFamily="66" charset="0"/>
              </a:rPr>
              <a:t>она не подведёт </a:t>
            </a:r>
            <a:endParaRPr lang="ru-RU" altLang="ru-RU" sz="2800" dirty="0" smtClean="0">
              <a:solidFill>
                <a:srgbClr val="2D2DB9"/>
              </a:solidFill>
              <a:latin typeface="Monotype Corsiva" pitchFamily="66" charset="0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2D2DB9"/>
                </a:solidFill>
                <a:latin typeface="Monotype Corsiva" pitchFamily="66" charset="0"/>
              </a:rPr>
              <a:t>Нас </a:t>
            </a:r>
            <a:r>
              <a:rPr lang="ru-RU" altLang="ru-RU" sz="2800" dirty="0">
                <a:solidFill>
                  <a:srgbClr val="2D2DB9"/>
                </a:solidFill>
                <a:latin typeface="Monotype Corsiva" pitchFamily="66" charset="0"/>
              </a:rPr>
              <a:t>за ручку доведет. </a:t>
            </a:r>
            <a:endParaRPr lang="ru-RU" altLang="ru-RU" sz="2800" dirty="0" smtClean="0">
              <a:solidFill>
                <a:srgbClr val="2D2DB9"/>
              </a:solidFill>
              <a:latin typeface="Monotype Corsiva" pitchFamily="66" charset="0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2D2DB9"/>
                </a:solidFill>
                <a:latin typeface="Monotype Corsiva" pitchFamily="66" charset="0"/>
              </a:rPr>
              <a:t>Но </a:t>
            </a:r>
            <a:r>
              <a:rPr lang="ru-RU" altLang="ru-RU" sz="2800" dirty="0">
                <a:solidFill>
                  <a:srgbClr val="2D2DB9"/>
                </a:solidFill>
                <a:latin typeface="Monotype Corsiva" pitchFamily="66" charset="0"/>
              </a:rPr>
              <a:t>гораздо будет </a:t>
            </a:r>
            <a:r>
              <a:rPr lang="ru-RU" altLang="ru-RU" sz="2800" dirty="0" smtClean="0">
                <a:solidFill>
                  <a:srgbClr val="2D2DB9"/>
                </a:solidFill>
                <a:latin typeface="Monotype Corsiva" pitchFamily="66" charset="0"/>
              </a:rPr>
              <a:t>лучше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2D2DB9"/>
                </a:solidFill>
                <a:latin typeface="Monotype Corsiva" pitchFamily="66" charset="0"/>
              </a:rPr>
              <a:t> </a:t>
            </a:r>
            <a:r>
              <a:rPr lang="ru-RU" altLang="ru-RU" sz="2800" dirty="0">
                <a:solidFill>
                  <a:srgbClr val="2D2DB9"/>
                </a:solidFill>
                <a:latin typeface="Monotype Corsiva" pitchFamily="66" charset="0"/>
              </a:rPr>
              <a:t>Если нас она научит, </a:t>
            </a:r>
            <a:endParaRPr lang="ru-RU" altLang="ru-RU" sz="2800" dirty="0" smtClean="0">
              <a:solidFill>
                <a:srgbClr val="2D2DB9"/>
              </a:solidFill>
              <a:latin typeface="Monotype Corsiva" pitchFamily="66" charset="0"/>
            </a:endParaRP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2D2DB9"/>
                </a:solidFill>
                <a:latin typeface="Monotype Corsiva" pitchFamily="66" charset="0"/>
              </a:rPr>
              <a:t>Как </a:t>
            </a:r>
            <a:r>
              <a:rPr lang="ru-RU" altLang="ru-RU" sz="2800" dirty="0">
                <a:solidFill>
                  <a:srgbClr val="2D2DB9"/>
                </a:solidFill>
                <a:latin typeface="Monotype Corsiva" pitchFamily="66" charset="0"/>
              </a:rPr>
              <a:t>без бед и по </a:t>
            </a:r>
            <a:r>
              <a:rPr lang="ru-RU" altLang="ru-RU" sz="2800" dirty="0" smtClean="0">
                <a:solidFill>
                  <a:srgbClr val="2D2DB9"/>
                </a:solidFill>
                <a:latin typeface="Monotype Corsiva" pitchFamily="66" charset="0"/>
              </a:rPr>
              <a:t>уму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2D2DB9"/>
                </a:solidFill>
                <a:latin typeface="Monotype Corsiva" pitchFamily="66" charset="0"/>
              </a:rPr>
              <a:t> </a:t>
            </a:r>
            <a:r>
              <a:rPr lang="ru-RU" altLang="ru-RU" sz="2800" dirty="0">
                <a:solidFill>
                  <a:srgbClr val="2D2DB9"/>
                </a:solidFill>
                <a:latin typeface="Monotype Corsiva" pitchFamily="66" charset="0"/>
              </a:rPr>
              <a:t>Сделать это самому.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AR PL SungtiL GB"/>
        <a:cs typeface="AR PL SungtiL GB"/>
      </a:majorFont>
      <a:minorFont>
        <a:latin typeface="Calibri"/>
        <a:ea typeface="AR PL SungtiL GB"/>
        <a:cs typeface="AR PL SungtiL GB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AR PL SungtiL GB"/>
        <a:cs typeface="AR PL SungtiL GB"/>
      </a:majorFont>
      <a:minorFont>
        <a:latin typeface="Calibri"/>
        <a:ea typeface="AR PL SungtiL GB"/>
        <a:cs typeface="AR PL SungtiL GB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AR PL SungtiL GB"/>
        <a:cs typeface="AR PL SungtiL GB"/>
      </a:majorFont>
      <a:minorFont>
        <a:latin typeface="Calibri"/>
        <a:ea typeface="AR PL SungtiL GB"/>
        <a:cs typeface="AR PL SungtiL GB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968</TotalTime>
  <Words>518</Words>
  <Application>Microsoft Office PowerPoint</Application>
  <PresentationFormat>Экран (4:3)</PresentationFormat>
  <Paragraphs>69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1_Тема Office</vt:lpstr>
      <vt:lpstr>2_Тема Office</vt:lpstr>
      <vt:lpstr>Развивающая предметно-пространственная среда группы  «Веселая семейка» </vt:lpstr>
      <vt:lpstr>Слайд 2</vt:lpstr>
      <vt:lpstr>            Требования ФГОС к  развивающей предметно – пространственной среде:       </vt:lpstr>
      <vt:lpstr>Развивающая предметно – пространственная среда                                            должна организовываться с учётом требований ФГОС, где чётко прослеживаются все пять образовательных областей:</vt:lpstr>
      <vt:lpstr>Слайд 5</vt:lpstr>
      <vt:lpstr>ОО «Художественно — эстетическое развитие»  </vt:lpstr>
      <vt:lpstr>        ОО «Художественно — эстетическое развитие»                                                           Центр музыки  </vt:lpstr>
      <vt:lpstr>                             ОО «Познавательное развитие»                                       Центр строительно – конструктивных игр  </vt:lpstr>
      <vt:lpstr>                 ОО «Познавательное развитие»                             Центр безопасности    </vt:lpstr>
      <vt:lpstr>Центр сюжетно-ролевых игр </vt:lpstr>
      <vt:lpstr>Центр театрализации </vt:lpstr>
      <vt:lpstr>Центр дидактических игр «Игротека»</vt:lpstr>
      <vt:lpstr>Центр  книг «Приходи,сказка! »</vt:lpstr>
      <vt:lpstr>Экологический центр</vt:lpstr>
      <vt:lpstr>Центр двигательной активности</vt:lpstr>
      <vt:lpstr>Центр мелкой моторики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Сад</dc:creator>
  <cp:lastModifiedBy>SOLN</cp:lastModifiedBy>
  <cp:revision>161</cp:revision>
  <cp:lastPrinted>1601-01-01T00:00:00Z</cp:lastPrinted>
  <dcterms:created xsi:type="dcterms:W3CDTF">1601-01-01T00:00:00Z</dcterms:created>
  <dcterms:modified xsi:type="dcterms:W3CDTF">2022-02-28T07:08:12Z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XPowerLiteLastOptimized">
    <vt:lpwstr>808822</vt:lpwstr>
  </property>
  <property fmtid="{D5CDD505-2E9C-101B-9397-08002B2CF9AE}" pid="8" name="NXPowerLiteSettings">
    <vt:lpwstr>F6000400038000</vt:lpwstr>
  </property>
  <property fmtid="{D5CDD505-2E9C-101B-9397-08002B2CF9AE}" pid="9" name="NXPowerLiteVersion">
    <vt:lpwstr>D4.3.1</vt:lpwstr>
  </property>
  <property fmtid="{D5CDD505-2E9C-101B-9397-08002B2CF9AE}" pid="10" name="Notes">
    <vt:r8>0</vt:r8>
  </property>
  <property fmtid="{D5CDD505-2E9C-101B-9397-08002B2CF9AE}" pid="11" name="PresentationFormat">
    <vt:lpwstr>Экран (4:3)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r8>31</vt:r8>
  </property>
</Properties>
</file>