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183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0C6A-5A32-4AC6-9558-51EF6DF6444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6CA42-044B-40E4-9105-DC22F6FAD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3881142" y="8686336"/>
            <a:ext cx="2975520" cy="4562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</a:pPr>
            <a:fld id="{5A974E09-6BDE-42D3-9CD1-387CCC379464}" type="slidenum">
              <a:rPr lang="en-US" sz="1200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93000"/>
                </a:lnSpc>
              </a:pPr>
              <a:t>1</a:t>
            </a:fld>
            <a:endParaRPr lang="en-US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prstGeom prst="rect">
            <a:avLst/>
          </a:prstGeom>
        </p:spPr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85177" y="6316273"/>
            <a:ext cx="5486962" cy="16927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100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CA42-044B-40E4-9105-DC22F6FAD50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"/>
          <p:cNvPicPr/>
          <p:nvPr/>
        </p:nvPicPr>
        <p:blipFill>
          <a:blip r:embed="rId3" cstate="print"/>
          <a:stretch/>
        </p:blipFill>
        <p:spPr>
          <a:xfrm>
            <a:off x="7620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685800" y="1125000"/>
            <a:ext cx="7772400" cy="2087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spc="-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spc="-1" dirty="0" smtClean="0">
                <a:latin typeface="Times New Roman" pitchFamily="18" charset="0"/>
                <a:cs typeface="Times New Roman" pitchFamily="18" charset="0"/>
              </a:rPr>
              <a:t>/с комбинированного вида «Солнышко»</a:t>
            </a: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1371600" y="2514600"/>
            <a:ext cx="4424400" cy="3124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  <a:spcBef>
                <a:spcPts val="649"/>
              </a:spcBef>
            </a:pPr>
            <a:r>
              <a:rPr lang="ru-RU" sz="3200" spc="-1" dirty="0" smtClean="0">
                <a:solidFill>
                  <a:srgbClr val="0070C0"/>
                </a:solidFill>
                <a:latin typeface="Calibri"/>
              </a:rPr>
              <a:t>Развивающая предметно-пространственная среда</a:t>
            </a:r>
          </a:p>
          <a:p>
            <a:pPr algn="ctr">
              <a:lnSpc>
                <a:spcPct val="100000"/>
              </a:lnSpc>
              <a:spcBef>
                <a:spcPts val="649"/>
              </a:spcBef>
            </a:pPr>
            <a:r>
              <a:rPr lang="ru-RU" sz="3200" spc="-1" dirty="0" smtClean="0">
                <a:solidFill>
                  <a:srgbClr val="0070C0"/>
                </a:solidFill>
                <a:latin typeface="Calibri"/>
              </a:rPr>
              <a:t>старшая группа</a:t>
            </a:r>
          </a:p>
          <a:p>
            <a:pPr algn="ctr">
              <a:lnSpc>
                <a:spcPct val="100000"/>
              </a:lnSpc>
              <a:spcBef>
                <a:spcPts val="649"/>
              </a:spcBef>
            </a:pPr>
            <a:r>
              <a:rPr lang="ru-RU" sz="3200" spc="-1" dirty="0" smtClean="0">
                <a:solidFill>
                  <a:srgbClr val="0070C0"/>
                </a:solidFill>
                <a:latin typeface="Calibri"/>
              </a:rPr>
              <a:t>С.Ю.Кузьмина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9"/>
              </a:spcBef>
            </a:pP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68000" y="272880"/>
            <a:ext cx="8217000" cy="15130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ru-RU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pc="-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логико</a:t>
            </a:r>
            <a:r>
              <a:rPr lang="ru-RU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математический «</a:t>
            </a:r>
            <a:r>
              <a:rPr lang="ru-RU" spc="-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Развивайка</a:t>
            </a:r>
            <a:r>
              <a:rPr lang="ru-RU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pc="-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Развивающие игры- задания, геометрические фигуры. </a:t>
            </a:r>
            <a:r>
              <a:rPr lang="ru-RU" spc="-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, мозаика разной формы и цвета, доски- вкладыши, лото, шнуровки,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наборы из порезанных на кубики картинок, картинки представляющие из себя трафареты</a:t>
            </a:r>
            <a:r>
              <a:rPr lang="ru-RU" spc="-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trike="noStrike" spc="-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10205_085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786058"/>
            <a:ext cx="2786082" cy="2610383"/>
          </a:xfrm>
          <a:prstGeom prst="rect">
            <a:avLst/>
          </a:prstGeom>
        </p:spPr>
      </p:pic>
      <p:pic>
        <p:nvPicPr>
          <p:cNvPr id="6" name="Рисунок 5" descr="49hc-d4Gr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2767102" cy="2643206"/>
          </a:xfrm>
          <a:prstGeom prst="rect">
            <a:avLst/>
          </a:prstGeom>
        </p:spPr>
      </p:pic>
      <p:pic>
        <p:nvPicPr>
          <p:cNvPr id="7" name="Рисунок 6" descr="IMG_20201126_1427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554148"/>
            <a:ext cx="3071802" cy="2161000"/>
          </a:xfrm>
          <a:prstGeom prst="rect">
            <a:avLst/>
          </a:prstGeom>
        </p:spPr>
      </p:pic>
      <p:pic>
        <p:nvPicPr>
          <p:cNvPr id="9" name="Рисунок 8" descr="IMG_20210220_0942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1738277"/>
            <a:ext cx="2071702" cy="2762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3600" b="1" strike="noStrike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116000" y="928670"/>
            <a:ext cx="7056360" cy="39724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686"/>
              </a:spcBef>
            </a:pPr>
            <a:r>
              <a:rPr lang="ru-RU" sz="2800" b="1" spc="-1" dirty="0" smtClean="0">
                <a:latin typeface="Times New Roman"/>
              </a:rPr>
              <a:t>Развивающая предметно-пространственная среда обеспечивает максимальную реализацию образовательного потенциала пространства группы, материалов, оборудования и инвентаря для развития детей, в соответствии с особенностями каждого ребенка, охраны и укрепления здоровья воспитанников.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37" name="Picture 1"/>
          <p:cNvPicPr/>
          <p:nvPr/>
        </p:nvPicPr>
        <p:blipFill>
          <a:blip r:embed="rId2" cstate="print"/>
          <a:stretch/>
        </p:blipFill>
        <p:spPr>
          <a:xfrm>
            <a:off x="0" y="5300640"/>
            <a:ext cx="9144000" cy="155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714348" y="285728"/>
            <a:ext cx="822816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— эстетическое развитие.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Центр творчества «</a:t>
            </a:r>
            <a:r>
              <a:rPr lang="ru-RU" b="1" dirty="0" smtClean="0">
                <a:solidFill>
                  <a:srgbClr val="C00000"/>
                </a:solidFill>
              </a:rPr>
              <a:t>Радуга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1800" b="0" u="sng" strike="noStrike" spc="-1" dirty="0">
                <a:solidFill>
                  <a:srgbClr val="2D2DB9"/>
                </a:solidFill>
                <a:uFillTx/>
                <a:latin typeface="Arial"/>
              </a:rPr>
              <a:t> 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1" strike="noStrike" spc="-1" dirty="0" smtClean="0">
                <a:latin typeface="Times New Roman" pitchFamily="18" charset="0"/>
                <a:cs typeface="Times New Roman" pitchFamily="18" charset="0"/>
              </a:rPr>
              <a:t>В центре находится </a:t>
            </a:r>
            <a:r>
              <a:rPr lang="ru-RU" sz="1800" b="1" strike="noStrike" spc="-1" dirty="0">
                <a:latin typeface="Times New Roman" pitchFamily="18" charset="0"/>
                <a:cs typeface="Times New Roman" pitchFamily="18" charset="0"/>
              </a:rPr>
              <a:t>материал и оборудование для художественно-творческой деятельности: рисования, лепки и аппликации.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Бумага разных форматов и цветов, трафареты для закрашивания, пластилин, раскраски, ножницы, клей, доски для пластилина,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аборы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цветных карандашей, разноцветных мелков, гуашь, кисти для рисования. Музыкальные инструменты.</a:t>
            </a:r>
            <a:endParaRPr lang="en-US" sz="1800" b="1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10209_075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714620"/>
            <a:ext cx="3042812" cy="2071702"/>
          </a:xfrm>
          <a:prstGeom prst="rect">
            <a:avLst/>
          </a:prstGeom>
        </p:spPr>
      </p:pic>
      <p:pic>
        <p:nvPicPr>
          <p:cNvPr id="7" name="Рисунок 6" descr="4fcymnIWK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2686043" cy="2857520"/>
          </a:xfrm>
          <a:prstGeom prst="rect">
            <a:avLst/>
          </a:prstGeom>
        </p:spPr>
      </p:pic>
      <p:pic>
        <p:nvPicPr>
          <p:cNvPr id="8" name="Рисунок 7" descr="IMG_20201022_080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982776"/>
            <a:ext cx="3000363" cy="1875224"/>
          </a:xfrm>
          <a:prstGeom prst="rect">
            <a:avLst/>
          </a:prstGeom>
        </p:spPr>
      </p:pic>
      <p:pic>
        <p:nvPicPr>
          <p:cNvPr id="9" name="Рисунок 8" descr="IMG_20201209_0936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357562"/>
            <a:ext cx="2464611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285852" y="285728"/>
            <a:ext cx="8156520" cy="4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 descr="IMG_20210205_090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992682"/>
            <a:ext cx="2714612" cy="17720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4348" y="214290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речевого развития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знаю»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находятся сюжетные картинки, разные книги для детей, альбомы детских загадок, книжки детских сказок, портреты литературных героев. Уголок для театрализованных игр. В них отводится место для режиссерских игр с пальчиковым театром, театра на рукавичках, настольного театра.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-Ig_umQImw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14554"/>
            <a:ext cx="3000328" cy="2867012"/>
          </a:xfrm>
          <a:prstGeom prst="rect">
            <a:avLst/>
          </a:prstGeom>
        </p:spPr>
      </p:pic>
      <p:pic>
        <p:nvPicPr>
          <p:cNvPr id="10" name="Рисунок 9" descr="DY0e38TBNW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929066"/>
            <a:ext cx="2742278" cy="2428892"/>
          </a:xfrm>
          <a:prstGeom prst="rect">
            <a:avLst/>
          </a:prstGeom>
        </p:spPr>
      </p:pic>
      <p:pic>
        <p:nvPicPr>
          <p:cNvPr id="7" name="Рисунок 6" descr="IMG_20210205_090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143116"/>
            <a:ext cx="2053860" cy="27384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72520"/>
            <a:ext cx="822816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000" b="0" i="1" u="sng" strike="noStrike" spc="-1" dirty="0">
                <a:solidFill>
                  <a:srgbClr val="3333CC"/>
                </a:solidFill>
                <a:uFillTx/>
                <a:latin typeface="Arial"/>
              </a:rPr>
              <a:t> 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000" b="0" i="1" strike="noStrike" spc="-1" dirty="0">
                <a:solidFill>
                  <a:srgbClr val="3333CC"/>
                </a:solidFill>
                <a:latin typeface="Arial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ru-RU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 находится материал, для осуществления опытной деятельности:  лупы, колбы, мерные стаканчики, воронки, песочные часы, грунт, камни, семена, крупы и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т.д. </a:t>
            </a:r>
            <a:r>
              <a:rPr dirty="0"/>
              <a:t/>
            </a:r>
            <a:br>
              <a:rPr dirty="0"/>
            </a:br>
            <a:r>
              <a:rPr lang="ru-RU" sz="44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Рисунок 6" descr="IMG_20201126_141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590800"/>
            <a:ext cx="4343400" cy="4038600"/>
          </a:xfrm>
          <a:prstGeom prst="rect">
            <a:avLst/>
          </a:prstGeom>
        </p:spPr>
      </p:pic>
      <p:pic>
        <p:nvPicPr>
          <p:cNvPr id="8" name="Рисунок 7" descr="IMG_20201209_094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590800"/>
            <a:ext cx="3695700" cy="411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794" y="214290"/>
            <a:ext cx="4786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«Почемучка»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68000" y="333000"/>
            <a:ext cx="8217000" cy="2095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конструирования.</a:t>
            </a:r>
            <a:r>
              <a:rPr dirty="0"/>
              <a:t/>
            </a:r>
            <a:br>
              <a:rPr dirty="0"/>
            </a:br>
            <a:endParaRPr dirty="0"/>
          </a:p>
          <a:p>
            <a:r>
              <a:rPr lang="ru-RU" b="1" spc="-1" dirty="0" smtClean="0">
                <a:latin typeface="Times New Roman" pitchFamily="18" charset="0"/>
                <a:cs typeface="Times New Roman" pitchFamily="18" charset="0"/>
              </a:rPr>
              <a:t>Конструктор</a:t>
            </a:r>
            <a:r>
              <a:rPr lang="ru-RU" b="1" strike="noStrike" spc="-1" dirty="0" smtClean="0"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spc="-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trike="noStrike" spc="-1" dirty="0" smtClean="0">
                <a:latin typeface="Times New Roman" pitchFamily="18" charset="0"/>
                <a:cs typeface="Times New Roman" pitchFamily="18" charset="0"/>
              </a:rPr>
              <a:t>хоть и сосредоточен на одном месте и занимает немного пространства, он достаточно мобилен. Практичность его состоит в том, что с содержанием строительного уголка (конструктор различного вида, крупный и мелкий конструктор, деревянный строительный материал) можно перемещаться в любое место группы и организовывать данную деятельность.</a:t>
            </a:r>
            <a:endParaRPr lang="en-US" b="1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1208_154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14752"/>
            <a:ext cx="2509865" cy="1754439"/>
          </a:xfrm>
          <a:prstGeom prst="rect">
            <a:avLst/>
          </a:prstGeom>
        </p:spPr>
      </p:pic>
      <p:pic>
        <p:nvPicPr>
          <p:cNvPr id="5" name="Рисунок 4" descr="IMG_20210205_085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071810"/>
            <a:ext cx="2357422" cy="1934316"/>
          </a:xfrm>
          <a:prstGeom prst="rect">
            <a:avLst/>
          </a:prstGeom>
        </p:spPr>
      </p:pic>
      <p:pic>
        <p:nvPicPr>
          <p:cNvPr id="7" name="Рисунок 6" descr="IMG_20210220_085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143249"/>
            <a:ext cx="2214578" cy="1660934"/>
          </a:xfrm>
          <a:prstGeom prst="rect">
            <a:avLst/>
          </a:prstGeom>
        </p:spPr>
      </p:pic>
      <p:pic>
        <p:nvPicPr>
          <p:cNvPr id="6" name="Рисунок 5" descr="IMG_20210220_085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5072074"/>
            <a:ext cx="2095482" cy="1571612"/>
          </a:xfrm>
          <a:prstGeom prst="rect">
            <a:avLst/>
          </a:prstGeom>
        </p:spPr>
      </p:pic>
      <p:pic>
        <p:nvPicPr>
          <p:cNvPr id="8" name="Рисунок 7" descr="IMG_20210220_0916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929197"/>
            <a:ext cx="1321586" cy="17621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68000" y="272880"/>
            <a:ext cx="8217000" cy="1068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сюжетно - ролевой игры.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Ролевые игры: «Больница», «Парикмахерская», «Магазин», «Кухня», «Дом».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MG_20201016_093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3571900" cy="2299910"/>
          </a:xfrm>
          <a:prstGeom prst="rect">
            <a:avLst/>
          </a:prstGeom>
        </p:spPr>
      </p:pic>
      <p:pic>
        <p:nvPicPr>
          <p:cNvPr id="8" name="Рисунок 7" descr="IMG_20210220_09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3439198" cy="2196695"/>
          </a:xfrm>
          <a:prstGeom prst="rect">
            <a:avLst/>
          </a:prstGeom>
        </p:spPr>
      </p:pic>
      <p:pic>
        <p:nvPicPr>
          <p:cNvPr id="9" name="Рисунок 8" descr="IMG_20210220_090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143380"/>
            <a:ext cx="3004608" cy="2285992"/>
          </a:xfrm>
          <a:prstGeom prst="rect">
            <a:avLst/>
          </a:prstGeom>
        </p:spPr>
      </p:pic>
      <p:pic>
        <p:nvPicPr>
          <p:cNvPr id="10" name="Рисунок 9" descr="IMG_20210220_0904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143380"/>
            <a:ext cx="350046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394920" y="404640"/>
            <a:ext cx="8034732" cy="640080"/>
          </a:xfrm>
          <a:prstGeom prst="rect">
            <a:avLst/>
          </a:prstGeom>
          <a:noFill/>
          <a:ln>
            <a:noFill/>
          </a:ln>
        </p:spPr>
        <p:txBody>
          <a:bodyPr lIns="0" tIns="69120" rIns="0" bIns="0" anchor="b">
            <a:normAutofit fontScale="85000" lnSpcReduction="20000"/>
          </a:bodyPr>
          <a:lstStyle/>
          <a:p>
            <a:pPr algn="ctr">
              <a:spcBef>
                <a:spcPts val="1423"/>
              </a:spcBef>
            </a:pPr>
            <a:r>
              <a:rPr lang="ru-RU" b="1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algn="ctr">
              <a:spcBef>
                <a:spcPts val="1423"/>
              </a:spcBef>
            </a:pPr>
            <a:r>
              <a:rPr lang="ru-RU" b="1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«Я расту»</a:t>
            </a:r>
          </a:p>
          <a:p>
            <a:pPr algn="ctr">
              <a:spcBef>
                <a:spcPts val="1423"/>
              </a:spcBef>
            </a:pPr>
            <a:endParaRPr lang="en-US" b="0" strike="noStrike" spc="-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4858920" y="1267920"/>
            <a:ext cx="4041720" cy="639720"/>
          </a:xfrm>
          <a:prstGeom prst="rect">
            <a:avLst/>
          </a:prstGeom>
          <a:noFill/>
          <a:ln>
            <a:noFill/>
          </a:ln>
        </p:spPr>
        <p:txBody>
          <a:bodyPr lIns="0" tIns="69120" rIns="0" bIns="0" anchor="b">
            <a:normAutofit lnSpcReduction="10000"/>
          </a:bodyPr>
          <a:lstStyle/>
          <a:p>
            <a:pPr>
              <a:spcBef>
                <a:spcPts val="1423"/>
              </a:spcBef>
            </a:pP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Рисунок 6" descr="IMG_20201130_143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49"/>
            <a:ext cx="5143504" cy="48702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4348" y="85723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Разноцветные кегли, мешочки для метания, скакалка детская, мячи резиновые, гимнастические ленты.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10220_091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196" y="2643182"/>
            <a:ext cx="3453485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85720" y="214290"/>
            <a:ext cx="8429684" cy="928694"/>
          </a:xfrm>
          <a:prstGeom prst="rect">
            <a:avLst/>
          </a:prstGeom>
          <a:noFill/>
          <a:ln>
            <a:noFill/>
          </a:ln>
        </p:spPr>
        <p:txBody>
          <a:bodyPr lIns="0" tIns="69120" rIns="0" bIns="0" anchor="b">
            <a:normAutofit fontScale="77500" lnSpcReduction="20000"/>
          </a:bodyPr>
          <a:lstStyle/>
          <a:p>
            <a:pPr algn="ctr">
              <a:spcBef>
                <a:spcPts val="1423"/>
              </a:spcBef>
            </a:pPr>
            <a:r>
              <a:rPr lang="ru-RU" sz="2400" b="1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безопасности</a:t>
            </a:r>
          </a:p>
          <a:p>
            <a:pPr>
              <a:spcBef>
                <a:spcPts val="1423"/>
              </a:spcBef>
            </a:pPr>
            <a:r>
              <a:rPr lang="ru-RU" sz="2300" b="0" strike="noStrike" spc="-1" dirty="0" smtClean="0">
                <a:latin typeface="Times New Roman" pitchFamily="18" charset="0"/>
                <a:cs typeface="Times New Roman" pitchFamily="18" charset="0"/>
              </a:rPr>
              <a:t>Макет дороги, домов, дорожные знаки, машины разных видов, жилеты,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головные уборы сотрудников полици</a:t>
            </a:r>
            <a:r>
              <a:rPr lang="ru-RU" sz="2300" spc="-1" dirty="0" smtClean="0">
                <a:latin typeface="Times New Roman" pitchFamily="18" charset="0"/>
                <a:cs typeface="Times New Roman" pitchFamily="18" charset="0"/>
              </a:rPr>
              <a:t>и.</a:t>
            </a:r>
            <a:endParaRPr lang="en-US" sz="23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4571640" y="980640"/>
            <a:ext cx="4041720" cy="639720"/>
          </a:xfrm>
          <a:prstGeom prst="rect">
            <a:avLst/>
          </a:prstGeom>
          <a:noFill/>
          <a:ln>
            <a:noFill/>
          </a:ln>
        </p:spPr>
        <p:txBody>
          <a:bodyPr lIns="0" tIns="69120" rIns="0" bIns="0" anchor="b">
            <a:normAutofit/>
          </a:bodyPr>
          <a:lstStyle/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1423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 descr="IMG_20201209_094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3317389" cy="2595546"/>
          </a:xfrm>
          <a:prstGeom prst="rect">
            <a:avLst/>
          </a:prstGeom>
        </p:spPr>
      </p:pic>
      <p:pic>
        <p:nvPicPr>
          <p:cNvPr id="5" name="Рисунок 4" descr="IMG_20210220_090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0142" y="3571876"/>
            <a:ext cx="2303858" cy="3071810"/>
          </a:xfrm>
          <a:prstGeom prst="rect">
            <a:avLst/>
          </a:prstGeom>
        </p:spPr>
      </p:pic>
      <p:pic>
        <p:nvPicPr>
          <p:cNvPr id="7" name="Рисунок 6" descr="IMG_20210220_092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071546"/>
            <a:ext cx="2428874" cy="3238499"/>
          </a:xfrm>
          <a:prstGeom prst="rect">
            <a:avLst/>
          </a:prstGeom>
        </p:spPr>
      </p:pic>
      <p:pic>
        <p:nvPicPr>
          <p:cNvPr id="8" name="Рисунок 7" descr="IMG_20210220_092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357694"/>
            <a:ext cx="3500462" cy="25003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128</Words>
  <Application>Microsoft Office PowerPoint</Application>
  <PresentationFormat>Экран (4:3)</PresentationFormat>
  <Paragraphs>33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</dc:creator>
  <cp:lastModifiedBy>Дьякова</cp:lastModifiedBy>
  <cp:revision>34</cp:revision>
  <dcterms:created xsi:type="dcterms:W3CDTF">2021-02-22T11:36:53Z</dcterms:created>
  <dcterms:modified xsi:type="dcterms:W3CDTF">2021-02-24T07:43:22Z</dcterms:modified>
</cp:coreProperties>
</file>