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83" r:id="rId4"/>
    <p:sldId id="263" r:id="rId5"/>
    <p:sldId id="267" r:id="rId6"/>
    <p:sldId id="268" r:id="rId7"/>
    <p:sldId id="269" r:id="rId8"/>
    <p:sldId id="272" r:id="rId9"/>
    <p:sldId id="270" r:id="rId10"/>
    <p:sldId id="271" r:id="rId11"/>
    <p:sldId id="282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sp>
        <p:nvSpPr>
          <p:cNvPr id="8" name="Блок-схема: альтернативный процесс 7"/>
          <p:cNvSpPr/>
          <p:nvPr userDrawn="1"/>
        </p:nvSpPr>
        <p:spPr>
          <a:xfrm>
            <a:off x="4500562" y="4857760"/>
            <a:ext cx="4214842" cy="1643074"/>
          </a:xfrm>
          <a:prstGeom prst="flowChartAlternateProcess">
            <a:avLst/>
          </a:prstGeom>
          <a:solidFill>
            <a:srgbClr val="FF0000">
              <a:alpha val="22000"/>
            </a:srgbClr>
          </a:solidFill>
          <a:ln w="31750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 userDrawn="1"/>
        </p:nvSpPr>
        <p:spPr>
          <a:xfrm>
            <a:off x="642910" y="2500306"/>
            <a:ext cx="7858180" cy="1357322"/>
          </a:xfrm>
          <a:prstGeom prst="flowChartAlternateProcess">
            <a:avLst/>
          </a:prstGeom>
          <a:solidFill>
            <a:schemeClr val="bg1">
              <a:alpha val="51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35732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857760"/>
            <a:ext cx="4214842" cy="1643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482" name="AutoShape 2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 cstate="print"/>
          <a:srcRect b="13333"/>
          <a:stretch>
            <a:fillRect/>
          </a:stretch>
        </p:blipFill>
        <p:spPr bwMode="auto">
          <a:xfrm>
            <a:off x="0" y="5000636"/>
            <a:ext cx="2857488" cy="18573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4929198"/>
            <a:ext cx="1145825" cy="1130748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46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584376"/>
            <a:ext cx="1290606" cy="1273624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 userDrawn="1"/>
        </p:nvSpPr>
        <p:spPr>
          <a:xfrm>
            <a:off x="714348" y="2928934"/>
            <a:ext cx="7786742" cy="1428760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000372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74"/>
            <a:ext cx="1145825" cy="1130748"/>
          </a:xfrm>
          <a:prstGeom prst="rect">
            <a:avLst/>
          </a:prstGeom>
          <a:noFill/>
        </p:spPr>
      </p:pic>
      <p:pic>
        <p:nvPicPr>
          <p:cNvPr id="7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584376"/>
            <a:ext cx="1290606" cy="1273624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62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 userDrawn="1"/>
        </p:nvSpPr>
        <p:spPr>
          <a:xfrm>
            <a:off x="4643438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 userDrawn="1"/>
        </p:nvSpPr>
        <p:spPr>
          <a:xfrm>
            <a:off x="428596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6000" contrast="-24000"/>
          </a:blip>
          <a:srcRect/>
          <a:stretch>
            <a:fillRect/>
          </a:stretch>
        </p:blipFill>
        <p:spPr bwMode="auto">
          <a:xfrm>
            <a:off x="0" y="1"/>
            <a:ext cx="2214546" cy="3286123"/>
          </a:xfrm>
          <a:prstGeom prst="rect">
            <a:avLst/>
          </a:prstGeom>
          <a:noFill/>
        </p:spPr>
      </p:pic>
      <p:sp>
        <p:nvSpPr>
          <p:cNvPr id="6" name="Блок-схема: альтернативный процесс 5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 cstate="print">
            <a:lum bright="7000"/>
          </a:blip>
          <a:srcRect b="20000"/>
          <a:stretch>
            <a:fillRect/>
          </a:stretch>
        </p:blipFill>
        <p:spPr bwMode="auto">
          <a:xfrm>
            <a:off x="0" y="5143512"/>
            <a:ext cx="2857488" cy="17144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 l="12472" t="-6318"/>
          <a:stretch>
            <a:fillRect/>
          </a:stretch>
        </p:blipFill>
        <p:spPr bwMode="auto">
          <a:xfrm>
            <a:off x="0" y="5000636"/>
            <a:ext cx="1002917" cy="1202186"/>
          </a:xfrm>
          <a:prstGeom prst="rect">
            <a:avLst/>
          </a:prstGeom>
          <a:noFill/>
        </p:spPr>
      </p:pic>
      <p:pic>
        <p:nvPicPr>
          <p:cNvPr id="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 b="21475"/>
          <a:stretch>
            <a:fillRect/>
          </a:stretch>
        </p:blipFill>
        <p:spPr bwMode="auto">
          <a:xfrm>
            <a:off x="285720" y="5857892"/>
            <a:ext cx="1290606" cy="1000108"/>
          </a:xfrm>
          <a:prstGeom prst="rect">
            <a:avLst/>
          </a:prstGeom>
          <a:noFill/>
        </p:spPr>
      </p:pic>
      <p:pic>
        <p:nvPicPr>
          <p:cNvPr id="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730032"/>
            <a:ext cx="1143008" cy="1127968"/>
          </a:xfrm>
          <a:prstGeom prst="rect">
            <a:avLst/>
          </a:prstGeom>
          <a:noFill/>
        </p:spPr>
      </p:pic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 r="12503" b="11335"/>
          <a:stretch>
            <a:fillRect/>
          </a:stretch>
        </p:blipFill>
        <p:spPr bwMode="auto">
          <a:xfrm>
            <a:off x="8143900" y="5857892"/>
            <a:ext cx="1000100" cy="10001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60648"/>
            <a:ext cx="78488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Д/С КОМБИНИРОВАННОГО ВИДА «Солнышко»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424936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Нравственно – патриотическое воспитание старших дошкольников посредством организации и проведения</a:t>
            </a:r>
          </a:p>
          <a:p>
            <a:pPr algn="ctr"/>
            <a:r>
              <a:rPr lang="ru-RU" sz="3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Военно- спортивной игры </a:t>
            </a:r>
            <a:endParaRPr lang="ru-RU" sz="3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8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«Зарница»</a:t>
            </a:r>
          </a:p>
          <a:p>
            <a:pPr algn="ctr"/>
            <a:endParaRPr lang="ru-RU" sz="3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6282" y="5013176"/>
            <a:ext cx="5748126" cy="16435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Никуленок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Марина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Волдемарсовна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физическому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воспитанию детей дошкольного возраста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4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98259" y="2276872"/>
            <a:ext cx="4395145" cy="396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312368" cy="422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49694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выполнения боевого задания на каждом контрольном пункте судья выдает отряду один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каждого отряда был свой цвет конверта, в котором находится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Из собранных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дети должны будут составить свою картинку.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4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325"/>
            <a:ext cx="3024336" cy="601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15956" b="11100"/>
          <a:stretch>
            <a:fillRect/>
          </a:stretch>
        </p:blipFill>
        <p:spPr bwMode="auto">
          <a:xfrm>
            <a:off x="4499992" y="260648"/>
            <a:ext cx="421195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https://sun9-24.userapi.com/impg/hlLqVuGhxOv1NLWvCSE0ZEDpaS1ob6XZlblE5A/I5N6LPvAbdM.jpg?size=320x239&amp;quality=95&amp;sign=dda89f3650c26f22f99bac5cd7a380fc&amp;c_uniq_tag=5OmQwu8cQPboFrWZVe0oRdXNO6RBiIW41oxynIqlRl0&amp;type=album"/>
          <p:cNvPicPr>
            <a:picLocks noChangeAspect="1" noChangeArrowheads="1"/>
          </p:cNvPicPr>
          <p:nvPr/>
        </p:nvPicPr>
        <p:blipFill>
          <a:blip r:embed="rId4" cstate="print"/>
          <a:srcRect t="15816"/>
          <a:stretch>
            <a:fillRect/>
          </a:stretch>
        </p:blipFill>
        <p:spPr bwMode="auto">
          <a:xfrm>
            <a:off x="5292080" y="2204864"/>
            <a:ext cx="3528392" cy="2218482"/>
          </a:xfrm>
          <a:prstGeom prst="rect">
            <a:avLst/>
          </a:prstGeom>
          <a:noFill/>
        </p:spPr>
      </p:pic>
      <p:pic>
        <p:nvPicPr>
          <p:cNvPr id="6150" name="Picture 6" descr="https://sun9-42.userapi.com/impg/LzVvYvWD3p4x0IOi-gTu6SIHzYI0COqbz12TZw/QuqxKdvyvEc.jpg?size=320x240&amp;quality=95&amp;sign=adb3d3591bf6b042dc37012c4c7035c5&amp;c_uniq_tag=alTlVpFwSMslz4DkUlC3ZqXa8OMq0s-Hjlni2ZQEprU&amp;type=album"/>
          <p:cNvPicPr>
            <a:picLocks noChangeAspect="1" noChangeArrowheads="1"/>
          </p:cNvPicPr>
          <p:nvPr/>
        </p:nvPicPr>
        <p:blipFill>
          <a:blip r:embed="rId5" cstate="print"/>
          <a:srcRect t="17949"/>
          <a:stretch>
            <a:fillRect/>
          </a:stretch>
        </p:blipFill>
        <p:spPr bwMode="auto">
          <a:xfrm>
            <a:off x="3491880" y="4365104"/>
            <a:ext cx="3744414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46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8560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Значимость опыта работы использования военно – спортивной игры «Зарница»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воспитанниками старшего дошкольного возраста заключается в том, что он применим в повседневной практике любого дошкольного учреждения.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Rekomendatelnoe-pismo-OO-po-voenno-patrioticheskoj-ig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3284463" cy="4518752"/>
          </a:xfrm>
          <a:prstGeom prst="rect">
            <a:avLst/>
          </a:prstGeom>
        </p:spPr>
      </p:pic>
      <p:pic>
        <p:nvPicPr>
          <p:cNvPr id="4" name="Рисунок 3" descr="Rekomendatelnoe-pismo-voenno-patrioticheskogo-kluba-Sibiry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88840"/>
            <a:ext cx="3384375" cy="46562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01006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/>
              <a:t>Патриот </a:t>
            </a:r>
            <a:r>
              <a:rPr lang="ru-RU" sz="2400" b="1" i="1" dirty="0"/>
              <a:t>– это тот, кто  любит </a:t>
            </a:r>
            <a:r>
              <a:rPr lang="ru-RU" sz="2400" b="1" i="1" dirty="0" smtClean="0"/>
              <a:t>свое Отечество не за то, что оно дает ему какие-то </a:t>
            </a:r>
            <a:r>
              <a:rPr lang="ru-RU" sz="2400" b="1" i="1" dirty="0"/>
              <a:t>блага и </a:t>
            </a:r>
            <a:r>
              <a:rPr lang="ru-RU" sz="2400" b="1" i="1" dirty="0" smtClean="0"/>
              <a:t>привилегии</a:t>
            </a:r>
            <a:r>
              <a:rPr lang="ru-RU" sz="2400" b="1" dirty="0"/>
              <a:t> </a:t>
            </a:r>
            <a:r>
              <a:rPr lang="ru-RU" sz="2400" b="1" i="1" dirty="0"/>
              <a:t> перед другими народами, </a:t>
            </a:r>
            <a:r>
              <a:rPr lang="ru-RU" sz="2400" b="1" i="1" dirty="0" smtClean="0"/>
              <a:t>а потому</a:t>
            </a:r>
            <a:r>
              <a:rPr lang="ru-RU" sz="2400" b="1" i="1" dirty="0"/>
              <a:t>, что это его Родина.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45432"/>
            <a:ext cx="8229600" cy="5112568"/>
          </a:xfrm>
        </p:spPr>
        <p:txBody>
          <a:bodyPr>
            <a:normAutofit fontScale="40000" lnSpcReduction="20000"/>
          </a:bodyPr>
          <a:lstStyle/>
          <a:p>
            <a:r>
              <a:rPr lang="ru-RU" sz="5100" dirty="0" smtClean="0"/>
              <a:t>	</a:t>
            </a:r>
            <a:r>
              <a:rPr lang="ru-RU" sz="6000" dirty="0" smtClean="0">
                <a:solidFill>
                  <a:schemeClr val="tx1"/>
                </a:solidFill>
              </a:rPr>
              <a:t>Чувство любви к Родине – это одно из самых сильных чувств, без него человек не ощущает своих корней. Россия переживает в настоящее время, один из непростых исторических периодов. У подрастающего поколения, в последние годы, наблюдается отчуждение от отечественной культуры, общественно-исторического опыта своего народа.</a:t>
            </a:r>
          </a:p>
          <a:p>
            <a:r>
              <a:rPr lang="ru-RU" sz="6000" dirty="0" smtClean="0">
                <a:solidFill>
                  <a:schemeClr val="tx1"/>
                </a:solidFill>
              </a:rPr>
              <a:t>Исходя из этого, проблема нравственно - патриотического воспитания детей дошкольного возраста приобретает особую актуальность. В связи с этим возникает неотложность решения проблем воспитания патриотизма в работе с детьми дошкольного возраста. Очень важно, чтобы уже в дошкольном возрасте ребенок почувствовал личную ответственность за родную землю и ее будущее!</a:t>
            </a:r>
          </a:p>
          <a:p>
            <a:pPr marL="0" indent="0" algn="just">
              <a:buNone/>
            </a:pPr>
            <a:endParaRPr lang="ru-RU" sz="6000" b="1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1200" dirty="0" smtClean="0"/>
              <a:t>.</a:t>
            </a:r>
            <a:endParaRPr lang="ru-RU" sz="1200" dirty="0"/>
          </a:p>
          <a:p>
            <a:pPr marL="0" indent="0"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Цель: формирование патриотических качеств личности ребенка, уважения и гордости за Российскую армию посредством участия в военно – спортивной игре «Зарница»; сплочение детского коллектива и взаимодействие с родителями (законными представителями).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17145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Планируемые результаты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Систематизировать знания о Российской Армии, родах войск, военной технике и представления об особенностях военной службы.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Популяризация военно – спортивной игры «Зарница» среди семей воспитанников как наиболее актуальной и полезной формы совместного досуга.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Развивать у детей познавательную активность, творческие способности.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физических качеств дошкольников.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Воспитывать чувство гордости за свою армию и вызывать желание быть похожими на сильных Российских воинов.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Воспитание гражданственности, ответственности за свои поступки.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Приобщать родителей к совместной деятельности детей, педагогов, родителей.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Укрепление взаимоотношений между детьми, родителями и воспитателями.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668" y="229065"/>
            <a:ext cx="885682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игре  участвует 3 отряда,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выполняющий важное «боевое задание». Игра представляет собой имитацию военных учений, с элементами соревнования в различных военно-прикладных видах спорта, игровыми элементами. При прохождении маршрута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отряд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выполняет различные задания..</a:t>
            </a:r>
          </a:p>
        </p:txBody>
      </p:sp>
      <p:pic>
        <p:nvPicPr>
          <p:cNvPr id="1026" name="Picture 2" descr="E:\личное\фото\зарница\IMG-20200220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2862318" cy="38164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E:\личное\фото\зарница\IMG-20200220-WA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24944"/>
            <a:ext cx="4463819" cy="3347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7962"/>
            <a:ext cx="82480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начинается с построения и приветствия отрядов.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личное\фото\я\IMG_20200218_104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933056"/>
            <a:ext cx="3419872" cy="2564904"/>
          </a:xfrm>
          <a:prstGeom prst="rect">
            <a:avLst/>
          </a:prstGeom>
          <a:noFill/>
        </p:spPr>
      </p:pic>
      <p:pic>
        <p:nvPicPr>
          <p:cNvPr id="4" name="Picture 3" descr="E:\личное\фото\я\image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4392488" cy="2470775"/>
          </a:xfrm>
          <a:prstGeom prst="rect">
            <a:avLst/>
          </a:prstGeom>
          <a:noFill/>
        </p:spPr>
      </p:pic>
      <p:pic>
        <p:nvPicPr>
          <p:cNvPr id="5" name="Picture 4" descr="E:\личное\фото\зарница\101_2798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836712"/>
            <a:ext cx="6192688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29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0891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Команды продвигаются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маршруту, который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указан на карте. У каждой команды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своя карта и свой маршрут для того, чтобы группы на контрольных пунктах, по возможности, не пересекались.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дя\Desktop\зарница\IMG-20170821-WA002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5" r="23492"/>
          <a:stretch/>
        </p:blipFill>
        <p:spPr bwMode="auto">
          <a:xfrm>
            <a:off x="2411760" y="2204864"/>
            <a:ext cx="4921953" cy="4050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706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началом боевых учений дети с помощью родителей внимательно изучают карту и маршрутный лист. В каждом отряде  капитан отряда – один из родителей. Капитан дает команду детям в каком направлении нужно продвигаться по участку согласно карте и маршрутному листу, а также следит за техникой безопасности при выполнении заданий. В этом ему помогают так же и другие родители, принявшие участие в игре.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299520" cy="247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98930"/>
            <a:ext cx="4643560" cy="3482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765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636912"/>
            <a:ext cx="3109551" cy="2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6043" y="3429000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3292213" cy="24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59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26352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контрольном пункте находится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ведущий – судья, который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детям задание,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отмечает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правильность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выполнения. </a:t>
            </a:r>
          </a:p>
          <a:p>
            <a:pPr defTabSz="263525"/>
            <a:r>
              <a:rPr lang="ru-RU" dirty="0"/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451104" cy="18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84984"/>
            <a:ext cx="2304256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b="26886"/>
          <a:stretch>
            <a:fillRect/>
          </a:stretch>
        </p:blipFill>
        <p:spPr bwMode="auto">
          <a:xfrm>
            <a:off x="6444208" y="1484784"/>
            <a:ext cx="232675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484784"/>
            <a:ext cx="3636912" cy="272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933056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872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419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Патриот – это тот, кто  любит свое Отечество не за то, что оно дает ему какие-то блага и привилегии  перед другими народами, а потому, что это его Родина. </vt:lpstr>
      <vt:lpstr>Цель: формирование патриотических качеств личности ребенка, уважения и гордости за Российскую армию посредством участия в военно – спортивной игре «Зарница»; сплочение детского коллектива и взаимодействие с родителями (законными представителями).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Иринк@!!!</dc:creator>
  <cp:lastModifiedBy>Пользователь Windows</cp:lastModifiedBy>
  <cp:revision>61</cp:revision>
  <dcterms:modified xsi:type="dcterms:W3CDTF">2024-02-15T10:12:49Z</dcterms:modified>
</cp:coreProperties>
</file>