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48.jpeg" ContentType="image/jpeg"/>
  <Override PartName="/ppt/media/image47.jpeg" ContentType="image/jpeg"/>
  <Override PartName="/ppt/media/image15.jpeg" ContentType="image/jpeg"/>
  <Override PartName="/ppt/media/image33.jpeg" ContentType="image/jpeg"/>
  <Override PartName="/ppt/media/image13.png" ContentType="image/png"/>
  <Override PartName="/ppt/media/image45.jpeg" ContentType="image/jpeg"/>
  <Override PartName="/ppt/media/image12.png" ContentType="image/png"/>
  <Override PartName="/ppt/media/image11.png" ContentType="image/png"/>
  <Override PartName="/ppt/media/image43.jpeg" ContentType="image/jpeg"/>
  <Override PartName="/ppt/media/image41.jpeg" ContentType="image/jpeg"/>
  <Override PartName="/ppt/media/image28.jpeg" ContentType="image/jpeg"/>
  <Override PartName="/ppt/media/image4.png" ContentType="image/png"/>
  <Override PartName="/ppt/media/image39.jpeg" ContentType="image/jpeg"/>
  <Override PartName="/ppt/media/image20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30.jpeg" ContentType="image/jpeg"/>
  <Override PartName="/ppt/media/image21.png" ContentType="image/png"/>
  <Override PartName="/ppt/media/image6.png" ContentType="image/png"/>
  <Override PartName="/ppt/media/image44.jpeg" ContentType="image/jpeg"/>
  <Override PartName="/ppt/media/image1.png" ContentType="image/png"/>
  <Override PartName="/ppt/media/image16.jpeg" ContentType="image/jpeg"/>
  <Override PartName="/ppt/media/image46.jpeg" ContentType="image/jpeg"/>
  <Override PartName="/ppt/media/image5.png" ContentType="image/png"/>
  <Override PartName="/ppt/media/image22.jpeg" ContentType="image/jpeg"/>
  <Override PartName="/ppt/media/image7.png" ContentType="image/png"/>
  <Override PartName="/ppt/media/image29.jpeg" ContentType="image/jpeg"/>
  <Override PartName="/ppt/media/image8.png" ContentType="image/png"/>
  <Override PartName="/ppt/media/image10.png" ContentType="image/png"/>
  <Override PartName="/ppt/media/image9.png" ContentType="image/png"/>
  <Override PartName="/ppt/media/image34.jpeg" ContentType="image/jpeg"/>
  <Override PartName="/ppt/media/image23.jpeg" ContentType="image/jpeg"/>
  <Override PartName="/ppt/media/image14.png" ContentType="image/png"/>
  <Override PartName="/ppt/media/image24.jpeg" ContentType="image/jpeg"/>
  <Override PartName="/ppt/media/image25.jpeg" ContentType="image/jpeg"/>
  <Override PartName="/ppt/media/image26.jpeg" ContentType="image/jpeg"/>
  <Override PartName="/ppt/media/image40.jpeg" ContentType="image/jpeg"/>
  <Override PartName="/ppt/media/image27.jpeg" ContentType="image/jpeg"/>
  <Override PartName="/ppt/media/image18.jpeg" ContentType="image/jpeg"/>
  <Override PartName="/ppt/media/image31.jpeg" ContentType="image/jpeg"/>
  <Override PartName="/ppt/media/image19.jpeg" ContentType="image/jpeg"/>
  <Override PartName="/ppt/media/image32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42.jpeg" ContentType="image/jpeg"/>
  <Override PartName="/ppt/media/image38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8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503280" y="372600"/>
            <a:ext cx="9074160" cy="64044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503280" y="372600"/>
            <a:ext cx="9074160" cy="64044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3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503280" y="372600"/>
            <a:ext cx="9074160" cy="64044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503280" y="372600"/>
            <a:ext cx="9074160" cy="64044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503280" y="372600"/>
            <a:ext cx="9074160" cy="64044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  <p:pic>
        <p:nvPicPr>
          <p:cNvPr id="224" name="" descr=""/>
          <p:cNvPicPr/>
          <p:nvPr/>
        </p:nvPicPr>
        <p:blipFill>
          <a:blip r:embed="rId3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ubTitle"/>
          </p:nvPr>
        </p:nvSpPr>
        <p:spPr>
          <a:xfrm>
            <a:off x="503280" y="372600"/>
            <a:ext cx="9074160" cy="64044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2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  <p:pic>
        <p:nvPicPr>
          <p:cNvPr id="269" name="" descr=""/>
          <p:cNvPicPr/>
          <p:nvPr/>
        </p:nvPicPr>
        <p:blipFill>
          <a:blip r:embed="rId3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503280" y="372600"/>
            <a:ext cx="9074160" cy="64044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649"/>
              </a:spcBef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514656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961920" y="493632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13" name="" descr=""/>
          <p:cNvPicPr/>
          <p:nvPr/>
        </p:nvPicPr>
        <p:blipFill>
          <a:blip r:embed="rId2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  <p:pic>
        <p:nvPicPr>
          <p:cNvPr id="314" name="" descr=""/>
          <p:cNvPicPr/>
          <p:nvPr/>
        </p:nvPicPr>
        <p:blipFill>
          <a:blip r:embed="rId3"/>
          <a:stretch/>
        </p:blipFill>
        <p:spPr>
          <a:xfrm>
            <a:off x="2661480" y="2949480"/>
            <a:ext cx="4767120" cy="3803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3280" y="266040"/>
            <a:ext cx="9074160" cy="159444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6192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46560" y="2949480"/>
            <a:ext cx="39848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961920" y="4936320"/>
            <a:ext cx="8166240" cy="181404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52360" y="252360"/>
            <a:ext cx="9586800" cy="2720880"/>
          </a:xfrm>
          <a:custGeom>
            <a:avLst/>
            <a:gdLst/>
            <a:ahLst/>
            <a:rect l="0" t="0" r="r" b="b"/>
            <a:pathLst>
              <a:path w="26632" h="7560">
                <a:moveTo>
                  <a:pt x="254" y="0"/>
                </a:moveTo>
                <a:cubicBezTo>
                  <a:pt x="127" y="0"/>
                  <a:pt x="0" y="127"/>
                  <a:pt x="0" y="254"/>
                </a:cubicBezTo>
                <a:lnTo>
                  <a:pt x="0" y="7304"/>
                </a:lnTo>
                <a:cubicBezTo>
                  <a:pt x="0" y="7431"/>
                  <a:pt x="127" y="7559"/>
                  <a:pt x="254" y="7559"/>
                </a:cubicBezTo>
                <a:lnTo>
                  <a:pt x="26376" y="7559"/>
                </a:lnTo>
                <a:cubicBezTo>
                  <a:pt x="26503" y="7559"/>
                  <a:pt x="26631" y="7431"/>
                  <a:pt x="26631" y="7304"/>
                </a:cubicBezTo>
                <a:lnTo>
                  <a:pt x="26631" y="254"/>
                </a:lnTo>
                <a:cubicBezTo>
                  <a:pt x="26631" y="127"/>
                  <a:pt x="26503" y="0"/>
                  <a:pt x="26376" y="0"/>
                </a:cubicBezTo>
                <a:lnTo>
                  <a:pt x="254" y="0"/>
                </a:lnTo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6667560" y="2011320"/>
            <a:ext cx="317016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2887560" y="1869840"/>
            <a:ext cx="6112080" cy="93672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3117600" y="1882800"/>
            <a:ext cx="6029280" cy="853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6184800" y="1868400"/>
            <a:ext cx="3646440" cy="71892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33280" y="1851120"/>
            <a:ext cx="9617040" cy="146664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503280" y="372600"/>
            <a:ext cx="9074160" cy="138132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r>
              <a:rPr b="0" lang="ru-RU" sz="4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текста заголовка щёлкните мышью</a:t>
            </a:r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5692680" y="6889680"/>
            <a:ext cx="417528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212400" y="6889680"/>
            <a:ext cx="417492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4400640" y="6889680"/>
            <a:ext cx="1279440" cy="401760"/>
          </a:xfrm>
          <a:prstGeom prst="rect">
            <a:avLst/>
          </a:prstGeom>
        </p:spPr>
        <p:txBody>
          <a:bodyPr lIns="100800" rIns="100800" tIns="50400" bIns="5040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fld id="{CEA643C5-6FA3-4BA8-99B3-44E6659C1150}" type="slidenum">
              <a:rPr b="0" lang="ru-RU" sz="11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pPr marL="30132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63468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Второй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42840" indent="-2509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Третий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5856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Четвёртый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Пятый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Шестой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6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Седьмой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252360" y="252360"/>
            <a:ext cx="9586800" cy="6651720"/>
          </a:xfrm>
          <a:custGeom>
            <a:avLst/>
            <a:gdLst/>
            <a:ahLst/>
            <a:rect l="0" t="0" r="r" b="b"/>
            <a:pathLst>
              <a:path w="26632" h="18479">
                <a:moveTo>
                  <a:pt x="235" y="0"/>
                </a:moveTo>
                <a:cubicBezTo>
                  <a:pt x="117" y="0"/>
                  <a:pt x="0" y="117"/>
                  <a:pt x="0" y="235"/>
                </a:cubicBezTo>
                <a:lnTo>
                  <a:pt x="0" y="18242"/>
                </a:lnTo>
                <a:cubicBezTo>
                  <a:pt x="0" y="18360"/>
                  <a:pt x="117" y="18478"/>
                  <a:pt x="235" y="18478"/>
                </a:cubicBezTo>
                <a:lnTo>
                  <a:pt x="26395" y="18478"/>
                </a:lnTo>
                <a:cubicBezTo>
                  <a:pt x="26513" y="18478"/>
                  <a:pt x="26631" y="18360"/>
                  <a:pt x="26631" y="18242"/>
                </a:cubicBezTo>
                <a:lnTo>
                  <a:pt x="26631" y="235"/>
                </a:lnTo>
                <a:cubicBezTo>
                  <a:pt x="26631" y="117"/>
                  <a:pt x="26513" y="0"/>
                  <a:pt x="26395" y="0"/>
                </a:cubicBezTo>
                <a:lnTo>
                  <a:pt x="235" y="0"/>
                </a:lnTo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2"/>
          <p:cNvSpPr/>
          <p:nvPr/>
        </p:nvSpPr>
        <p:spPr>
          <a:xfrm>
            <a:off x="6675480" y="6062400"/>
            <a:ext cx="317484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3"/>
          <p:cNvSpPr/>
          <p:nvPr/>
        </p:nvSpPr>
        <p:spPr>
          <a:xfrm>
            <a:off x="2890800" y="5920920"/>
            <a:ext cx="6121440" cy="93672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"/>
          <p:cNvSpPr/>
          <p:nvPr/>
        </p:nvSpPr>
        <p:spPr>
          <a:xfrm>
            <a:off x="3122280" y="5933880"/>
            <a:ext cx="6035760" cy="85428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5"/>
          <p:cNvSpPr/>
          <p:nvPr/>
        </p:nvSpPr>
        <p:spPr>
          <a:xfrm>
            <a:off x="6191280" y="5919480"/>
            <a:ext cx="3652920" cy="7192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6"/>
          <p:cNvSpPr/>
          <p:nvPr/>
        </p:nvSpPr>
        <p:spPr>
          <a:xfrm>
            <a:off x="233280" y="5902200"/>
            <a:ext cx="9617040" cy="14670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PlaceHolder 7"/>
          <p:cNvSpPr>
            <a:spLocks noGrp="1"/>
          </p:cNvSpPr>
          <p:nvPr>
            <p:ph type="title"/>
          </p:nvPr>
        </p:nvSpPr>
        <p:spPr>
          <a:xfrm>
            <a:off x="503280" y="372600"/>
            <a:ext cx="9074160" cy="138132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r>
              <a:rPr b="0" lang="ru-RU" sz="4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текста заголовка щёлкните мышью</a:t>
            </a:r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pPr marL="30132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63468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Второй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42840" indent="-2509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Третий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5856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Четвёртый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Пятый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Шестой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6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Седьмой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dt"/>
          </p:nvPr>
        </p:nvSpPr>
        <p:spPr>
          <a:xfrm>
            <a:off x="5692680" y="6889680"/>
            <a:ext cx="417528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10"/>
          <p:cNvSpPr>
            <a:spLocks noGrp="1"/>
          </p:cNvSpPr>
          <p:nvPr>
            <p:ph type="ftr"/>
          </p:nvPr>
        </p:nvSpPr>
        <p:spPr>
          <a:xfrm>
            <a:off x="212400" y="6889680"/>
            <a:ext cx="417492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11"/>
          <p:cNvSpPr>
            <a:spLocks noGrp="1"/>
          </p:cNvSpPr>
          <p:nvPr>
            <p:ph type="sldNum"/>
          </p:nvPr>
        </p:nvSpPr>
        <p:spPr>
          <a:xfrm>
            <a:off x="4400640" y="6889680"/>
            <a:ext cx="1279440" cy="401760"/>
          </a:xfrm>
          <a:prstGeom prst="rect">
            <a:avLst/>
          </a:prstGeom>
        </p:spPr>
        <p:txBody>
          <a:bodyPr lIns="100800" rIns="100800" tIns="50400" bIns="5040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fld id="{BDCE4379-2302-447E-9E93-B67F2269F8CE}" type="slidenum">
              <a:rPr b="0" lang="ru-RU" sz="11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52360" y="252360"/>
            <a:ext cx="9586800" cy="5221440"/>
          </a:xfrm>
          <a:custGeom>
            <a:avLst/>
            <a:gdLst/>
            <a:ahLst/>
            <a:rect l="0" t="0" r="r" b="b"/>
            <a:pathLst>
              <a:path w="26632" h="14505">
                <a:moveTo>
                  <a:pt x="184" y="0"/>
                </a:moveTo>
                <a:cubicBezTo>
                  <a:pt x="92" y="0"/>
                  <a:pt x="0" y="92"/>
                  <a:pt x="0" y="184"/>
                </a:cubicBezTo>
                <a:lnTo>
                  <a:pt x="0" y="14320"/>
                </a:lnTo>
                <a:cubicBezTo>
                  <a:pt x="0" y="14412"/>
                  <a:pt x="92" y="14504"/>
                  <a:pt x="184" y="14504"/>
                </a:cubicBezTo>
                <a:lnTo>
                  <a:pt x="26446" y="14504"/>
                </a:lnTo>
                <a:cubicBezTo>
                  <a:pt x="26538" y="14504"/>
                  <a:pt x="26631" y="14412"/>
                  <a:pt x="26631" y="14320"/>
                </a:cubicBezTo>
                <a:lnTo>
                  <a:pt x="26631" y="184"/>
                </a:lnTo>
                <a:cubicBezTo>
                  <a:pt x="26631" y="92"/>
                  <a:pt x="26538" y="0"/>
                  <a:pt x="26446" y="0"/>
                </a:cubicBezTo>
                <a:lnTo>
                  <a:pt x="184" y="0"/>
                </a:lnTo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6667560" y="4633920"/>
            <a:ext cx="317016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>
            <a:off x="2887560" y="4492800"/>
            <a:ext cx="6112080" cy="93636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>
            <a:off x="3117960" y="4505400"/>
            <a:ext cx="6029280" cy="853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6183360" y="4491000"/>
            <a:ext cx="3647880" cy="7174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233280" y="4473720"/>
            <a:ext cx="9617040" cy="146664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PlaceHolder 7"/>
          <p:cNvSpPr>
            <a:spLocks noGrp="1"/>
          </p:cNvSpPr>
          <p:nvPr>
            <p:ph type="title"/>
          </p:nvPr>
        </p:nvSpPr>
        <p:spPr>
          <a:xfrm>
            <a:off x="503280" y="372600"/>
            <a:ext cx="9074160" cy="138132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r>
              <a:rPr b="0" lang="ru-RU" sz="4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текста заголовка щёлкните мышью</a:t>
            </a:r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pPr marL="30132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63468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Второй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42840" indent="-2509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Третий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5856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Четвёртый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Пятый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Шестой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6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Седьмой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8" name="PlaceHolder 9"/>
          <p:cNvSpPr>
            <a:spLocks noGrp="1"/>
          </p:cNvSpPr>
          <p:nvPr>
            <p:ph type="dt"/>
          </p:nvPr>
        </p:nvSpPr>
        <p:spPr>
          <a:xfrm>
            <a:off x="5692680" y="6889680"/>
            <a:ext cx="417528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10"/>
          <p:cNvSpPr>
            <a:spLocks noGrp="1"/>
          </p:cNvSpPr>
          <p:nvPr>
            <p:ph type="ftr"/>
          </p:nvPr>
        </p:nvSpPr>
        <p:spPr>
          <a:xfrm>
            <a:off x="212400" y="6889680"/>
            <a:ext cx="417492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11"/>
          <p:cNvSpPr>
            <a:spLocks noGrp="1"/>
          </p:cNvSpPr>
          <p:nvPr>
            <p:ph type="sldNum"/>
          </p:nvPr>
        </p:nvSpPr>
        <p:spPr>
          <a:xfrm>
            <a:off x="4400640" y="6889680"/>
            <a:ext cx="1279440" cy="401760"/>
          </a:xfrm>
          <a:prstGeom prst="rect">
            <a:avLst/>
          </a:prstGeom>
        </p:spPr>
        <p:txBody>
          <a:bodyPr lIns="100800" rIns="100800" tIns="50400" bIns="5040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fld id="{565B1D70-4FAC-4A55-A319-77D1668AE711}" type="slidenum">
              <a:rPr b="0" lang="ru-RU" sz="11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52360" y="252360"/>
            <a:ext cx="9586800" cy="1571760"/>
          </a:xfrm>
          <a:custGeom>
            <a:avLst/>
            <a:gdLst/>
            <a:ahLst/>
            <a:rect l="0" t="0" r="r" b="b"/>
            <a:pathLst>
              <a:path w="26631" h="4368">
                <a:moveTo>
                  <a:pt x="311" y="0"/>
                </a:moveTo>
                <a:cubicBezTo>
                  <a:pt x="155" y="0"/>
                  <a:pt x="0" y="155"/>
                  <a:pt x="0" y="311"/>
                </a:cubicBezTo>
                <a:lnTo>
                  <a:pt x="0" y="4055"/>
                </a:lnTo>
                <a:cubicBezTo>
                  <a:pt x="0" y="4211"/>
                  <a:pt x="155" y="4367"/>
                  <a:pt x="311" y="4367"/>
                </a:cubicBezTo>
                <a:lnTo>
                  <a:pt x="26319" y="4367"/>
                </a:lnTo>
                <a:cubicBezTo>
                  <a:pt x="26474" y="4367"/>
                  <a:pt x="26630" y="4211"/>
                  <a:pt x="26630" y="4055"/>
                </a:cubicBezTo>
                <a:lnTo>
                  <a:pt x="26630" y="311"/>
                </a:lnTo>
                <a:cubicBezTo>
                  <a:pt x="26630" y="155"/>
                  <a:pt x="26474" y="0"/>
                  <a:pt x="26319" y="0"/>
                </a:cubicBezTo>
                <a:lnTo>
                  <a:pt x="311" y="0"/>
                </a:lnTo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6667560" y="947520"/>
            <a:ext cx="3170160" cy="78588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>
            <a:off x="2887560" y="806040"/>
            <a:ext cx="6112080" cy="93672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4"/>
          <p:cNvSpPr/>
          <p:nvPr/>
        </p:nvSpPr>
        <p:spPr>
          <a:xfrm>
            <a:off x="3117600" y="819000"/>
            <a:ext cx="6029280" cy="8539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5"/>
          <p:cNvSpPr/>
          <p:nvPr/>
        </p:nvSpPr>
        <p:spPr>
          <a:xfrm>
            <a:off x="6184800" y="804600"/>
            <a:ext cx="3646440" cy="7174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6"/>
          <p:cNvSpPr/>
          <p:nvPr/>
        </p:nvSpPr>
        <p:spPr>
          <a:xfrm>
            <a:off x="233280" y="787320"/>
            <a:ext cx="9617040" cy="14652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7"/>
          <p:cNvSpPr>
            <a:spLocks noGrp="1"/>
          </p:cNvSpPr>
          <p:nvPr>
            <p:ph type="title"/>
          </p:nvPr>
        </p:nvSpPr>
        <p:spPr>
          <a:xfrm>
            <a:off x="503280" y="372600"/>
            <a:ext cx="9074160" cy="138132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r>
              <a:rPr b="0" lang="ru-RU" sz="4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текста заголовка щёлкните мышью</a:t>
            </a:r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2" name="PlaceHolder 8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pPr marL="30132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63468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Второй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42840" indent="-2509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Третий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5856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Четвёртый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Пятый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Шестой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6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Седьмой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3" name="PlaceHolder 9"/>
          <p:cNvSpPr>
            <a:spLocks noGrp="1"/>
          </p:cNvSpPr>
          <p:nvPr>
            <p:ph type="dt"/>
          </p:nvPr>
        </p:nvSpPr>
        <p:spPr>
          <a:xfrm>
            <a:off x="5692680" y="6889680"/>
            <a:ext cx="417528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10"/>
          <p:cNvSpPr>
            <a:spLocks noGrp="1"/>
          </p:cNvSpPr>
          <p:nvPr>
            <p:ph type="ftr"/>
          </p:nvPr>
        </p:nvSpPr>
        <p:spPr>
          <a:xfrm>
            <a:off x="212400" y="6889680"/>
            <a:ext cx="417492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11"/>
          <p:cNvSpPr>
            <a:spLocks noGrp="1"/>
          </p:cNvSpPr>
          <p:nvPr>
            <p:ph type="sldNum"/>
          </p:nvPr>
        </p:nvSpPr>
        <p:spPr>
          <a:xfrm>
            <a:off x="4400640" y="6889680"/>
            <a:ext cx="1279440" cy="401760"/>
          </a:xfrm>
          <a:prstGeom prst="rect">
            <a:avLst/>
          </a:prstGeom>
        </p:spPr>
        <p:txBody>
          <a:bodyPr lIns="100800" rIns="100800" tIns="50400" bIns="5040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fld id="{9E80E286-6F1A-47C6-B466-2C4468C94D33}" type="slidenum">
              <a:rPr b="0" lang="ru-RU" sz="11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52360" y="252360"/>
            <a:ext cx="9586800" cy="1571760"/>
          </a:xfrm>
          <a:custGeom>
            <a:avLst/>
            <a:gdLst/>
            <a:ahLst/>
            <a:rect l="0" t="0" r="r" b="b"/>
            <a:pathLst>
              <a:path w="26631" h="4368">
                <a:moveTo>
                  <a:pt x="311" y="0"/>
                </a:moveTo>
                <a:cubicBezTo>
                  <a:pt x="155" y="0"/>
                  <a:pt x="0" y="155"/>
                  <a:pt x="0" y="311"/>
                </a:cubicBezTo>
                <a:lnTo>
                  <a:pt x="0" y="4055"/>
                </a:lnTo>
                <a:cubicBezTo>
                  <a:pt x="0" y="4211"/>
                  <a:pt x="155" y="4367"/>
                  <a:pt x="311" y="4367"/>
                </a:cubicBezTo>
                <a:lnTo>
                  <a:pt x="26319" y="4367"/>
                </a:lnTo>
                <a:cubicBezTo>
                  <a:pt x="26474" y="4367"/>
                  <a:pt x="26630" y="4211"/>
                  <a:pt x="26630" y="4055"/>
                </a:cubicBezTo>
                <a:lnTo>
                  <a:pt x="26630" y="311"/>
                </a:lnTo>
                <a:cubicBezTo>
                  <a:pt x="26630" y="155"/>
                  <a:pt x="26474" y="0"/>
                  <a:pt x="26319" y="0"/>
                </a:cubicBezTo>
                <a:lnTo>
                  <a:pt x="311" y="0"/>
                </a:lnTo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"/>
          <p:cNvSpPr/>
          <p:nvPr/>
        </p:nvSpPr>
        <p:spPr>
          <a:xfrm>
            <a:off x="6675480" y="947520"/>
            <a:ext cx="3174840" cy="7891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>
            <a:off x="2890800" y="806040"/>
            <a:ext cx="6121440" cy="93816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4"/>
          <p:cNvSpPr/>
          <p:nvPr/>
        </p:nvSpPr>
        <p:spPr>
          <a:xfrm>
            <a:off x="3122280" y="819000"/>
            <a:ext cx="6035760" cy="8557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5"/>
          <p:cNvSpPr/>
          <p:nvPr/>
        </p:nvSpPr>
        <p:spPr>
          <a:xfrm>
            <a:off x="6191280" y="804600"/>
            <a:ext cx="3652920" cy="7192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6"/>
          <p:cNvSpPr/>
          <p:nvPr/>
        </p:nvSpPr>
        <p:spPr>
          <a:xfrm>
            <a:off x="233280" y="787320"/>
            <a:ext cx="9617040" cy="146844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PlaceHolder 7"/>
          <p:cNvSpPr>
            <a:spLocks noGrp="1"/>
          </p:cNvSpPr>
          <p:nvPr>
            <p:ph type="title"/>
          </p:nvPr>
        </p:nvSpPr>
        <p:spPr>
          <a:xfrm>
            <a:off x="503280" y="372600"/>
            <a:ext cx="9074160" cy="138132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r>
              <a:rPr b="0" lang="ru-RU" sz="4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текста заголовка щёлкните мышью</a:t>
            </a:r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87" name="PlaceHolder 8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pPr marL="30132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63468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Второй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42840" indent="-2509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Третий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5856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Четвёртый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Пятый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Шестой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6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Седьмой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88" name="PlaceHolder 9"/>
          <p:cNvSpPr>
            <a:spLocks noGrp="1"/>
          </p:cNvSpPr>
          <p:nvPr>
            <p:ph type="dt"/>
          </p:nvPr>
        </p:nvSpPr>
        <p:spPr>
          <a:xfrm>
            <a:off x="5692680" y="6889680"/>
            <a:ext cx="417528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10"/>
          <p:cNvSpPr>
            <a:spLocks noGrp="1"/>
          </p:cNvSpPr>
          <p:nvPr>
            <p:ph type="ftr"/>
          </p:nvPr>
        </p:nvSpPr>
        <p:spPr>
          <a:xfrm>
            <a:off x="212400" y="6889680"/>
            <a:ext cx="417492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11"/>
          <p:cNvSpPr>
            <a:spLocks noGrp="1"/>
          </p:cNvSpPr>
          <p:nvPr>
            <p:ph type="sldNum"/>
          </p:nvPr>
        </p:nvSpPr>
        <p:spPr>
          <a:xfrm>
            <a:off x="4400640" y="6889680"/>
            <a:ext cx="1279440" cy="401760"/>
          </a:xfrm>
          <a:prstGeom prst="rect">
            <a:avLst/>
          </a:prstGeom>
        </p:spPr>
        <p:txBody>
          <a:bodyPr lIns="100800" rIns="100800" tIns="50400" bIns="5040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fld id="{59F57599-2389-4160-9F92-5D4898BB6E57}" type="slidenum">
              <a:rPr b="0" lang="ru-RU" sz="11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52360" y="252360"/>
            <a:ext cx="9586800" cy="6651720"/>
          </a:xfrm>
          <a:custGeom>
            <a:avLst/>
            <a:gdLst/>
            <a:ahLst/>
            <a:rect l="0" t="0" r="r" b="b"/>
            <a:pathLst>
              <a:path w="26632" h="18479">
                <a:moveTo>
                  <a:pt x="235" y="0"/>
                </a:moveTo>
                <a:cubicBezTo>
                  <a:pt x="117" y="0"/>
                  <a:pt x="0" y="117"/>
                  <a:pt x="0" y="235"/>
                </a:cubicBezTo>
                <a:lnTo>
                  <a:pt x="0" y="18242"/>
                </a:lnTo>
                <a:cubicBezTo>
                  <a:pt x="0" y="18360"/>
                  <a:pt x="117" y="18478"/>
                  <a:pt x="235" y="18478"/>
                </a:cubicBezTo>
                <a:lnTo>
                  <a:pt x="26395" y="18478"/>
                </a:lnTo>
                <a:cubicBezTo>
                  <a:pt x="26513" y="18478"/>
                  <a:pt x="26631" y="18360"/>
                  <a:pt x="26631" y="18242"/>
                </a:cubicBezTo>
                <a:lnTo>
                  <a:pt x="26631" y="235"/>
                </a:lnTo>
                <a:cubicBezTo>
                  <a:pt x="26631" y="117"/>
                  <a:pt x="26513" y="0"/>
                  <a:pt x="26395" y="0"/>
                </a:cubicBezTo>
                <a:lnTo>
                  <a:pt x="235" y="0"/>
                </a:lnTo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2"/>
          <p:cNvSpPr/>
          <p:nvPr/>
        </p:nvSpPr>
        <p:spPr>
          <a:xfrm>
            <a:off x="6675480" y="6062400"/>
            <a:ext cx="317484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3"/>
          <p:cNvSpPr/>
          <p:nvPr/>
        </p:nvSpPr>
        <p:spPr>
          <a:xfrm>
            <a:off x="2890800" y="5920920"/>
            <a:ext cx="6121440" cy="93672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4"/>
          <p:cNvSpPr/>
          <p:nvPr/>
        </p:nvSpPr>
        <p:spPr>
          <a:xfrm>
            <a:off x="3122280" y="5933880"/>
            <a:ext cx="6035760" cy="85428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5"/>
          <p:cNvSpPr/>
          <p:nvPr/>
        </p:nvSpPr>
        <p:spPr>
          <a:xfrm>
            <a:off x="6191280" y="5919480"/>
            <a:ext cx="3652920" cy="7192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6"/>
          <p:cNvSpPr/>
          <p:nvPr/>
        </p:nvSpPr>
        <p:spPr>
          <a:xfrm>
            <a:off x="233280" y="5902200"/>
            <a:ext cx="9617040" cy="14670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PlaceHolder 7"/>
          <p:cNvSpPr>
            <a:spLocks noGrp="1"/>
          </p:cNvSpPr>
          <p:nvPr>
            <p:ph type="title"/>
          </p:nvPr>
        </p:nvSpPr>
        <p:spPr>
          <a:xfrm>
            <a:off x="503280" y="372600"/>
            <a:ext cx="9074160" cy="138132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r>
              <a:rPr b="0" lang="ru-RU" sz="4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текста заголовка щёлкните мышью</a:t>
            </a:r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2" name="PlaceHolder 8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pPr marL="30132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63468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Второй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42840" indent="-2509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Третий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5856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Четвёртый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Пятый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Шестой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6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Седьмой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3" name="PlaceHolder 9"/>
          <p:cNvSpPr>
            <a:spLocks noGrp="1"/>
          </p:cNvSpPr>
          <p:nvPr>
            <p:ph type="dt"/>
          </p:nvPr>
        </p:nvSpPr>
        <p:spPr>
          <a:xfrm>
            <a:off x="5692680" y="6889680"/>
            <a:ext cx="417528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10"/>
          <p:cNvSpPr>
            <a:spLocks noGrp="1"/>
          </p:cNvSpPr>
          <p:nvPr>
            <p:ph type="ftr"/>
          </p:nvPr>
        </p:nvSpPr>
        <p:spPr>
          <a:xfrm>
            <a:off x="212400" y="6889680"/>
            <a:ext cx="417492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11"/>
          <p:cNvSpPr>
            <a:spLocks noGrp="1"/>
          </p:cNvSpPr>
          <p:nvPr>
            <p:ph type="sldNum"/>
          </p:nvPr>
        </p:nvSpPr>
        <p:spPr>
          <a:xfrm>
            <a:off x="4400640" y="6889680"/>
            <a:ext cx="1279440" cy="401760"/>
          </a:xfrm>
          <a:prstGeom prst="rect">
            <a:avLst/>
          </a:prstGeom>
        </p:spPr>
        <p:txBody>
          <a:bodyPr lIns="100800" rIns="100800" tIns="50400" bIns="5040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fld id="{D651E3EF-8399-407D-8D3D-99CF01AE63C8}" type="slidenum">
              <a:rPr b="0" lang="ru-RU" sz="11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252360" y="252360"/>
            <a:ext cx="9586800" cy="1571760"/>
          </a:xfrm>
          <a:custGeom>
            <a:avLst/>
            <a:gdLst/>
            <a:ahLst/>
            <a:rect l="0" t="0" r="r" b="b"/>
            <a:pathLst>
              <a:path w="26631" h="4368">
                <a:moveTo>
                  <a:pt x="311" y="0"/>
                </a:moveTo>
                <a:cubicBezTo>
                  <a:pt x="155" y="0"/>
                  <a:pt x="0" y="155"/>
                  <a:pt x="0" y="311"/>
                </a:cubicBezTo>
                <a:lnTo>
                  <a:pt x="0" y="4055"/>
                </a:lnTo>
                <a:cubicBezTo>
                  <a:pt x="0" y="4211"/>
                  <a:pt x="155" y="4367"/>
                  <a:pt x="311" y="4367"/>
                </a:cubicBezTo>
                <a:lnTo>
                  <a:pt x="26319" y="4367"/>
                </a:lnTo>
                <a:cubicBezTo>
                  <a:pt x="26474" y="4367"/>
                  <a:pt x="26630" y="4211"/>
                  <a:pt x="26630" y="4055"/>
                </a:cubicBezTo>
                <a:lnTo>
                  <a:pt x="26630" y="311"/>
                </a:lnTo>
                <a:cubicBezTo>
                  <a:pt x="26630" y="155"/>
                  <a:pt x="26474" y="0"/>
                  <a:pt x="26319" y="0"/>
                </a:cubicBezTo>
                <a:lnTo>
                  <a:pt x="311" y="0"/>
                </a:lnTo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2"/>
          <p:cNvSpPr/>
          <p:nvPr/>
        </p:nvSpPr>
        <p:spPr>
          <a:xfrm>
            <a:off x="6675480" y="947520"/>
            <a:ext cx="3174840" cy="7891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3"/>
          <p:cNvSpPr/>
          <p:nvPr/>
        </p:nvSpPr>
        <p:spPr>
          <a:xfrm>
            <a:off x="2890800" y="806040"/>
            <a:ext cx="6121440" cy="93816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4"/>
          <p:cNvSpPr/>
          <p:nvPr/>
        </p:nvSpPr>
        <p:spPr>
          <a:xfrm>
            <a:off x="3122280" y="819000"/>
            <a:ext cx="6035760" cy="8557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5"/>
          <p:cNvSpPr/>
          <p:nvPr/>
        </p:nvSpPr>
        <p:spPr>
          <a:xfrm>
            <a:off x="6191280" y="804600"/>
            <a:ext cx="3652920" cy="7192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6"/>
          <p:cNvSpPr/>
          <p:nvPr/>
        </p:nvSpPr>
        <p:spPr>
          <a:xfrm>
            <a:off x="233280" y="787320"/>
            <a:ext cx="9617040" cy="146844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PlaceHolder 7"/>
          <p:cNvSpPr>
            <a:spLocks noGrp="1"/>
          </p:cNvSpPr>
          <p:nvPr>
            <p:ph type="title"/>
          </p:nvPr>
        </p:nvSpPr>
        <p:spPr>
          <a:xfrm>
            <a:off x="503280" y="372600"/>
            <a:ext cx="9074160" cy="1381320"/>
          </a:xfrm>
          <a:prstGeom prst="rect">
            <a:avLst/>
          </a:prstGeom>
        </p:spPr>
        <p:txBody>
          <a:bodyPr lIns="100800" rIns="100800" tIns="50400" bIns="50400" anchor="ctr"/>
          <a:p>
            <a:pPr algn="ctr"/>
            <a:r>
              <a:rPr b="0" lang="ru-RU" sz="4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текста заголовка щёлкните мышью</a:t>
            </a:r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77" name="PlaceHolder 8"/>
          <p:cNvSpPr>
            <a:spLocks noGrp="1"/>
          </p:cNvSpPr>
          <p:nvPr>
            <p:ph type="body"/>
          </p:nvPr>
        </p:nvSpPr>
        <p:spPr>
          <a:xfrm>
            <a:off x="961920" y="2949480"/>
            <a:ext cx="8166240" cy="3803760"/>
          </a:xfrm>
          <a:prstGeom prst="rect">
            <a:avLst/>
          </a:prstGeom>
        </p:spPr>
        <p:txBody>
          <a:bodyPr lIns="100800" rIns="100800" tIns="50400" bIns="50400">
            <a:normAutofit/>
          </a:bodyPr>
          <a:p>
            <a:pPr marL="30132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634680" indent="-3013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Второй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42840" indent="-25092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Третий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5856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Четвёртый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Пятый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Шестой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6" marL="1611000" indent="-250560">
              <a:spcBef>
                <a:spcPts val="64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Седьмой уровень структуры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78" name="PlaceHolder 9"/>
          <p:cNvSpPr>
            <a:spLocks noGrp="1"/>
          </p:cNvSpPr>
          <p:nvPr>
            <p:ph type="dt"/>
          </p:nvPr>
        </p:nvSpPr>
        <p:spPr>
          <a:xfrm>
            <a:off x="5692680" y="6889680"/>
            <a:ext cx="417528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10"/>
          <p:cNvSpPr>
            <a:spLocks noGrp="1"/>
          </p:cNvSpPr>
          <p:nvPr>
            <p:ph type="ftr"/>
          </p:nvPr>
        </p:nvSpPr>
        <p:spPr>
          <a:xfrm>
            <a:off x="212400" y="6889680"/>
            <a:ext cx="4174920" cy="401760"/>
          </a:xfrm>
          <a:prstGeom prst="rect">
            <a:avLst/>
          </a:prstGeom>
        </p:spPr>
        <p:txBody>
          <a:bodyPr lIns="100800" rIns="100800" tIns="50400" bIns="50400" anchor="ctr"/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11"/>
          <p:cNvSpPr>
            <a:spLocks noGrp="1"/>
          </p:cNvSpPr>
          <p:nvPr>
            <p:ph type="sldNum"/>
          </p:nvPr>
        </p:nvSpPr>
        <p:spPr>
          <a:xfrm>
            <a:off x="4400640" y="6889680"/>
            <a:ext cx="1279440" cy="401760"/>
          </a:xfrm>
          <a:prstGeom prst="rect">
            <a:avLst/>
          </a:prstGeom>
        </p:spPr>
        <p:txBody>
          <a:bodyPr lIns="100800" rIns="100800" tIns="50400" bIns="50400" anchor="ctr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fld id="{289CE02B-E2CA-45C4-B26F-47203897FDC2}" type="slidenum">
              <a:rPr b="0" lang="ru-RU" sz="11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755640" y="395280"/>
            <a:ext cx="8569440" cy="792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МБДОУ детский сад комбинированного вида «Солнышко» с. Тюхтет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1512720" y="2916360"/>
            <a:ext cx="7056720" cy="3240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algn="ctr">
              <a:lnSpc>
                <a:spcPct val="80000"/>
              </a:lnSpc>
              <a:spcBef>
                <a:spcPts val="899"/>
              </a:spcBef>
            </a:pPr>
            <a:br/>
            <a:br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Развивающая </a:t>
            </a:r>
            <a:br/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предметно-пространственная среда подготовительная группа</a:t>
            </a:r>
            <a:endParaRPr b="0" lang="ru-RU" sz="3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algn="ctr">
              <a:lnSpc>
                <a:spcPct val="80000"/>
              </a:lnSpc>
              <a:spcBef>
                <a:spcPts val="349"/>
              </a:spcBef>
            </a:pPr>
            <a:endParaRPr b="0" lang="ru-RU" sz="3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algn="ctr">
              <a:lnSpc>
                <a:spcPct val="80000"/>
              </a:lnSpc>
              <a:spcBef>
                <a:spcPts val="697"/>
              </a:spcBef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                                           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Воспитатель: Петрова Е.Н</a:t>
            </a:r>
            <a:endParaRPr b="0" lang="ru-RU" sz="2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algn="ctr">
              <a:lnSpc>
                <a:spcPct val="80000"/>
              </a:lnSpc>
              <a:spcBef>
                <a:spcPts val="697"/>
              </a:spcBef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</a:t>
            </a:r>
            <a:endParaRPr b="0" lang="ru-RU" sz="2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algn="ctr">
              <a:lnSpc>
                <a:spcPct val="80000"/>
              </a:lnSpc>
              <a:spcBef>
                <a:spcPts val="697"/>
              </a:spcBef>
            </a:pPr>
            <a:endParaRPr b="0" lang="ru-RU" sz="2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503280" y="372600"/>
            <a:ext cx="9074160" cy="11019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/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Мини библиотека  «Любознайка»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54" name="Объект 4" descr="C:\Users\Пользователь\Desktop\1JCcIKY7Ilo.jpg"/>
          <p:cNvPicPr/>
          <p:nvPr/>
        </p:nvPicPr>
        <p:blipFill>
          <a:blip r:embed="rId1"/>
          <a:stretch/>
        </p:blipFill>
        <p:spPr>
          <a:xfrm>
            <a:off x="719280" y="2952720"/>
            <a:ext cx="3558960" cy="3800520"/>
          </a:xfrm>
          <a:prstGeom prst="rect">
            <a:avLst/>
          </a:prstGeom>
          <a:ln>
            <a:noFill/>
          </a:ln>
        </p:spPr>
      </p:pic>
      <p:sp>
        <p:nvSpPr>
          <p:cNvPr id="355" name="TextShape 2"/>
          <p:cNvSpPr txBox="1"/>
          <p:nvPr/>
        </p:nvSpPr>
        <p:spPr>
          <a:xfrm>
            <a:off x="718920" y="1763640"/>
            <a:ext cx="4537080" cy="7207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Книги, иллюстрации, сменный материал по теме недели.</a:t>
            </a: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56" name="Picture 2" descr=""/>
          <p:cNvPicPr/>
          <p:nvPr/>
        </p:nvPicPr>
        <p:blipFill>
          <a:blip r:embed="rId2"/>
          <a:srcRect l="9761" t="0" r="18155" b="0"/>
          <a:stretch/>
        </p:blipFill>
        <p:spPr>
          <a:xfrm>
            <a:off x="5545080" y="1908000"/>
            <a:ext cx="3598920" cy="2087640"/>
          </a:xfrm>
          <a:prstGeom prst="rect">
            <a:avLst/>
          </a:prstGeom>
          <a:ln>
            <a:noFill/>
          </a:ln>
        </p:spPr>
      </p:pic>
      <p:pic>
        <p:nvPicPr>
          <p:cNvPr id="357" name="Объект 4" descr="C:\Users\Пользователь\Desktop\1JCcIKY7Ilo.jpg"/>
          <p:cNvPicPr/>
          <p:nvPr/>
        </p:nvPicPr>
        <p:blipFill>
          <a:blip r:embed="rId3"/>
          <a:srcRect l="0" t="37414" r="0" b="0"/>
          <a:stretch/>
        </p:blipFill>
        <p:spPr>
          <a:xfrm>
            <a:off x="5256360" y="4572000"/>
            <a:ext cx="3887640" cy="208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301320"/>
            <a:ext cx="9067680" cy="4539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Центр  уединения 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59" name="Picture 4" descr="C:\Users\Домашний\Desktop\zJAk5sgJVq0.jpg"/>
          <p:cNvPicPr/>
          <p:nvPr/>
        </p:nvPicPr>
        <p:blipFill>
          <a:blip r:embed="rId1"/>
          <a:srcRect l="21212" t="0" r="0" b="26156"/>
          <a:stretch/>
        </p:blipFill>
        <p:spPr>
          <a:xfrm>
            <a:off x="936720" y="1403280"/>
            <a:ext cx="8064360" cy="55436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503280" y="301680"/>
            <a:ext cx="9067680" cy="1030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Физическое развитие</a:t>
            </a:r>
            <a:br/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Центр </a:t>
            </a: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«Здоровячек»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503280" y="1767960"/>
            <a:ext cx="4457520" cy="93204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>
              <a:lnSpc>
                <a:spcPct val="90000"/>
              </a:lnSpc>
              <a:spcBef>
                <a:spcPts val="473"/>
              </a:spcBef>
            </a:pPr>
            <a:r>
              <a:rPr b="0" lang="ru-RU" sz="19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Комплект разноцветных кеглей, мешочки для метания, скакалка детская, мячи резиновые (разные по объему).</a:t>
            </a:r>
            <a:endParaRPr b="0" lang="ru-RU" sz="19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62" name="Picture 4" descr="C:\Users\Домашний\Desktop\ab34cX8La60.jpg"/>
          <p:cNvPicPr/>
          <p:nvPr/>
        </p:nvPicPr>
        <p:blipFill>
          <a:blip r:embed="rId1"/>
          <a:stretch/>
        </p:blipFill>
        <p:spPr>
          <a:xfrm>
            <a:off x="5802480" y="1908000"/>
            <a:ext cx="3774960" cy="2664000"/>
          </a:xfrm>
          <a:prstGeom prst="rect">
            <a:avLst/>
          </a:prstGeom>
          <a:ln>
            <a:noFill/>
          </a:ln>
        </p:spPr>
      </p:pic>
      <p:pic>
        <p:nvPicPr>
          <p:cNvPr id="363" name="Picture 5" descr="C:\Users\Домашний\Desktop\LcJCy4JSYUY.jpg"/>
          <p:cNvPicPr/>
          <p:nvPr/>
        </p:nvPicPr>
        <p:blipFill>
          <a:blip r:embed="rId2"/>
          <a:srcRect l="0" t="0" r="11763" b="18320"/>
          <a:stretch/>
        </p:blipFill>
        <p:spPr>
          <a:xfrm>
            <a:off x="5688000" y="4788000"/>
            <a:ext cx="4032360" cy="2520720"/>
          </a:xfrm>
          <a:prstGeom prst="rect">
            <a:avLst/>
          </a:prstGeom>
          <a:ln>
            <a:noFill/>
          </a:ln>
        </p:spPr>
      </p:pic>
      <p:pic>
        <p:nvPicPr>
          <p:cNvPr id="364" name="Picture 7" descr="C:\Users\Домашний\Desktop\rbFQd1_z7eM.jpg"/>
          <p:cNvPicPr/>
          <p:nvPr/>
        </p:nvPicPr>
        <p:blipFill>
          <a:blip r:embed="rId3"/>
          <a:srcRect l="15419" t="32006" r="0" b="4001"/>
          <a:stretch/>
        </p:blipFill>
        <p:spPr>
          <a:xfrm>
            <a:off x="366840" y="3132000"/>
            <a:ext cx="5170320" cy="33116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503280" y="372600"/>
            <a:ext cx="9074160" cy="1381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Центр безопасности</a:t>
            </a:r>
            <a:br/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«Служба спасения»</a:t>
            </a:r>
            <a:b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360000" y="1258920"/>
            <a:ext cx="4600440" cy="17287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Макет дороги,  макет пешеходного перехода,  дорожные знаки.</a:t>
            </a:r>
            <a:endParaRPr b="0" lang="ru-RU" sz="20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Машины, жилеты со светоотражающими элементами.</a:t>
            </a:r>
            <a:endParaRPr b="0" lang="ru-RU" sz="20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Дидактическая игра по ПДД.</a:t>
            </a:r>
            <a:endParaRPr b="0" lang="ru-RU" sz="20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67" name="Picture 4" descr="C:\Users\Домашний\Desktop\jo8jnsIG5dA.jpg"/>
          <p:cNvPicPr/>
          <p:nvPr/>
        </p:nvPicPr>
        <p:blipFill>
          <a:blip r:embed="rId1"/>
          <a:srcRect l="0" t="32560" r="0" b="23258"/>
          <a:stretch/>
        </p:blipFill>
        <p:spPr>
          <a:xfrm>
            <a:off x="5261040" y="1332000"/>
            <a:ext cx="4162320" cy="2592360"/>
          </a:xfrm>
          <a:prstGeom prst="rect">
            <a:avLst/>
          </a:prstGeom>
          <a:ln>
            <a:noFill/>
          </a:ln>
        </p:spPr>
      </p:pic>
      <p:pic>
        <p:nvPicPr>
          <p:cNvPr id="368" name="Picture 5" descr="C:\Users\Домашний\Desktop\07ofh9fiVE8.jpg"/>
          <p:cNvPicPr/>
          <p:nvPr/>
        </p:nvPicPr>
        <p:blipFill>
          <a:blip r:embed="rId2"/>
          <a:stretch/>
        </p:blipFill>
        <p:spPr>
          <a:xfrm>
            <a:off x="216000" y="3274920"/>
            <a:ext cx="4800600" cy="3384720"/>
          </a:xfrm>
          <a:prstGeom prst="rect">
            <a:avLst/>
          </a:prstGeom>
          <a:ln>
            <a:noFill/>
          </a:ln>
        </p:spPr>
      </p:pic>
      <p:pic>
        <p:nvPicPr>
          <p:cNvPr id="369" name="Picture 6" descr="C:\Users\Домашний\Desktop\oXOS7B-WH4k.jpg"/>
          <p:cNvPicPr/>
          <p:nvPr/>
        </p:nvPicPr>
        <p:blipFill>
          <a:blip r:embed="rId3"/>
          <a:srcRect l="17935" t="0" r="13585" b="9669"/>
          <a:stretch/>
        </p:blipFill>
        <p:spPr>
          <a:xfrm>
            <a:off x="6048360" y="4427640"/>
            <a:ext cx="3745080" cy="22320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1440000" y="395280"/>
            <a:ext cx="6842160" cy="9367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/>
            <a:br/>
            <a:br/>
            <a:br/>
            <a:r>
              <a:rPr b="1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Центр логико – математический</a:t>
            </a:r>
            <a:br/>
            <a:r>
              <a:rPr b="1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«Знайка»</a:t>
            </a:r>
            <a:br/>
            <a:endParaRPr b="0" lang="ru-RU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502920" y="1763280"/>
            <a:ext cx="4452840" cy="13683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 algn="just">
              <a:lnSpc>
                <a:spcPct val="90000"/>
              </a:lnSpc>
              <a:spcBef>
                <a:spcPts val="422"/>
              </a:spcBef>
            </a:pPr>
            <a:r>
              <a:rPr b="0" lang="ru-RU" sz="17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Мозаика разных форм и цвета (мелкая), доски-вкладыши, шнуровки, лото, парные картинки и другие настольно-печатные игры. Комплект геометрических фигур, набор магнитных цифр, счетный материал</a:t>
            </a:r>
            <a:endParaRPr b="0" lang="ru-RU" sz="17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90000"/>
              </a:lnSpc>
              <a:spcBef>
                <a:spcPts val="422"/>
              </a:spcBef>
              <a:buClr>
                <a:srgbClr val="31b6fd"/>
              </a:buClr>
              <a:buFont typeface="Symbol" charset="2"/>
              <a:buChar char=""/>
            </a:pPr>
            <a:endParaRPr b="0" lang="ru-RU" sz="17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72" name="Объект 6" descr="C:\Users\Пользователь\Desktop\OmmcPzhhQJw.jpg"/>
          <p:cNvPicPr/>
          <p:nvPr/>
        </p:nvPicPr>
        <p:blipFill>
          <a:blip r:embed="rId1"/>
          <a:srcRect l="882" t="5603" r="11558" b="0"/>
          <a:stretch/>
        </p:blipFill>
        <p:spPr>
          <a:xfrm>
            <a:off x="6553080" y="971640"/>
            <a:ext cx="3167280" cy="2592360"/>
          </a:xfrm>
          <a:prstGeom prst="rect">
            <a:avLst/>
          </a:prstGeom>
          <a:ln>
            <a:noFill/>
          </a:ln>
        </p:spPr>
      </p:pic>
      <p:pic>
        <p:nvPicPr>
          <p:cNvPr id="373" name="Рисунок 4" descr="C:\Users\Пользователь\Desktop\zqrsW5Htm3A.jpg"/>
          <p:cNvPicPr/>
          <p:nvPr/>
        </p:nvPicPr>
        <p:blipFill>
          <a:blip r:embed="rId2"/>
          <a:srcRect l="19823" t="8840" r="5615" b="8380"/>
          <a:stretch/>
        </p:blipFill>
        <p:spPr>
          <a:xfrm>
            <a:off x="216000" y="3564000"/>
            <a:ext cx="2808360" cy="3311640"/>
          </a:xfrm>
          <a:prstGeom prst="rect">
            <a:avLst/>
          </a:prstGeom>
          <a:ln>
            <a:noFill/>
          </a:ln>
        </p:spPr>
      </p:pic>
      <p:pic>
        <p:nvPicPr>
          <p:cNvPr id="374" name="Рисунок 5" descr="C:\Users\Пользователь\Desktop\iNTXrfmQ44g.jpg"/>
          <p:cNvPicPr/>
          <p:nvPr/>
        </p:nvPicPr>
        <p:blipFill>
          <a:blip r:embed="rId3"/>
          <a:stretch/>
        </p:blipFill>
        <p:spPr>
          <a:xfrm>
            <a:off x="3384720" y="4356000"/>
            <a:ext cx="2879640" cy="2452680"/>
          </a:xfrm>
          <a:prstGeom prst="rect">
            <a:avLst/>
          </a:prstGeom>
          <a:ln>
            <a:noFill/>
          </a:ln>
        </p:spPr>
      </p:pic>
      <p:pic>
        <p:nvPicPr>
          <p:cNvPr id="375" name="Объект 8" descr="C:\Users\Пользователь\Desktop\OU3YzdStbGc.jpg"/>
          <p:cNvPicPr/>
          <p:nvPr/>
        </p:nvPicPr>
        <p:blipFill>
          <a:blip r:embed="rId4"/>
          <a:stretch/>
        </p:blipFill>
        <p:spPr>
          <a:xfrm>
            <a:off x="6408720" y="4067280"/>
            <a:ext cx="3384720" cy="29527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961920" y="2949480"/>
            <a:ext cx="8166240" cy="38037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>
              <a:spcBef>
                <a:spcPts val="649"/>
              </a:spcBef>
            </a:pPr>
            <a:r>
              <a:rPr b="0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</a:t>
            </a:r>
            <a:r>
              <a:rPr b="1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Девиз:   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spcBef>
                <a:spcPts val="649"/>
              </a:spcBef>
            </a:pPr>
            <a:r>
              <a:rPr b="1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               </a:t>
            </a:r>
            <a:r>
              <a:rPr b="1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Наша группа лучше всех 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spcBef>
                <a:spcPts val="649"/>
              </a:spcBef>
            </a:pPr>
            <a:r>
              <a:rPr b="1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               </a:t>
            </a:r>
            <a:r>
              <a:rPr b="1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Слышен в ней веселый смех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spcBef>
                <a:spcPts val="649"/>
              </a:spcBef>
            </a:pPr>
            <a:r>
              <a:rPr b="1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                </a:t>
            </a:r>
            <a:r>
              <a:rPr b="1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Громко хлопаем в ладошки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spcBef>
                <a:spcPts val="649"/>
              </a:spcBef>
            </a:pPr>
            <a:r>
              <a:rPr b="1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                </a:t>
            </a:r>
            <a:r>
              <a:rPr b="1" lang="ru-RU" sz="26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А зовут нас «Капитошки»</a:t>
            </a: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503280" y="372600"/>
            <a:ext cx="9074160" cy="1381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>
              <a:lnSpc>
                <a:spcPct val="100000"/>
              </a:lnSpc>
            </a:pPr>
            <a:r>
              <a:rPr b="1" lang="ru-RU" sz="4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Группа «Капитошки»</a:t>
            </a:r>
            <a:endParaRPr b="0" lang="ru-RU" sz="4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3822840" y="3605040"/>
            <a:ext cx="183960" cy="3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863640" y="755280"/>
            <a:ext cx="8424720" cy="37450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 marL="301320" indent="-301320">
              <a:lnSpc>
                <a:spcPct val="90000"/>
              </a:lnSpc>
              <a:spcBef>
                <a:spcPts val="499"/>
              </a:spcBef>
              <a:buClr>
                <a:srgbClr val="31b6fd"/>
              </a:buClr>
              <a:buFont typeface="Symbol" charset="2"/>
              <a:buChar char=""/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301320" indent="-301320" algn="just">
              <a:lnSpc>
                <a:spcPct val="90000"/>
              </a:lnSpc>
              <a:spcBef>
                <a:spcPts val="448"/>
              </a:spcBef>
            </a:pPr>
            <a:r>
              <a:rPr b="1" lang="ru-RU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1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Предметно-развивающая среда</a:t>
            </a: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обеспечивает максимальную реализацию образовательного потенциала. Доступность для воспитанников всех помещений организации, где осуществляется образовательный процесс.</a:t>
            </a: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301320" indent="-301320" algn="just">
              <a:lnSpc>
                <a:spcPct val="90000"/>
              </a:lnSpc>
              <a:spcBef>
                <a:spcPts val="448"/>
              </a:spcBef>
            </a:pP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Свободный доступ воспитанников к играм, игрушкам, материалам, пособиям, обеспечивающих все основные виды деятельности.</a:t>
            </a: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301320" indent="-301320" algn="just">
              <a:lnSpc>
                <a:spcPct val="90000"/>
              </a:lnSpc>
              <a:spcBef>
                <a:spcPts val="448"/>
              </a:spcBef>
            </a:pPr>
            <a:r>
              <a:rPr b="1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</a:t>
            </a:r>
            <a:r>
              <a:rPr b="1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Организация развивающей среды </a:t>
            </a: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строится таким образом, чтобы дать возможность наиболее эффективно развивать индивидуальность каждого ребёнка с учётом его склонностей, интересов, уровня активности.</a:t>
            </a: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301320" indent="-301320" algn="just">
              <a:lnSpc>
                <a:spcPct val="90000"/>
              </a:lnSpc>
              <a:spcBef>
                <a:spcPts val="448"/>
              </a:spcBef>
            </a:pPr>
            <a:r>
              <a:rPr b="1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Предметно-развивающая среда организуется так</a:t>
            </a: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чтобы каждый ребенок имел возможность свободно заниматься любимым делом. Размещение оборудования по секторам (центрам развития)позволяет детям объединиться подгруппами по общим интересам.</a:t>
            </a: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301320" indent="-301320">
              <a:lnSpc>
                <a:spcPct val="9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215640" y="1692000"/>
            <a:ext cx="5182920" cy="31669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 algn="just">
              <a:lnSpc>
                <a:spcPct val="100000"/>
              </a:lnSpc>
              <a:spcAft>
                <a:spcPts val="660"/>
              </a:spcAft>
            </a:pP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Крупный строительный конструктор, деревянный строительный конструктор, строительный конструктор «домики», кубики большие и маленькие. «Автосалон»: игрушечный транспорт средний и крупный.</a:t>
            </a: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algn="just">
              <a:lnSpc>
                <a:spcPct val="100000"/>
              </a:lnSpc>
              <a:spcAft>
                <a:spcPts val="660"/>
              </a:spcAft>
            </a:pP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Машины грузовые и легковые, полицейская машина, подъемный кран.</a:t>
            </a: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algn="just">
              <a:lnSpc>
                <a:spcPct val="100000"/>
              </a:lnSpc>
              <a:spcAft>
                <a:spcPts val="660"/>
              </a:spcAft>
            </a:pP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Небольшие игрушки для обыгрывания построек (фигурки животных и т.п.)</a:t>
            </a: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algn="just">
              <a:lnSpc>
                <a:spcPct val="100000"/>
              </a:lnSpc>
              <a:spcAft>
                <a:spcPts val="660"/>
              </a:spcAft>
            </a:pP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Модуль с инструментами.</a:t>
            </a: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791640" y="179280"/>
            <a:ext cx="8496360" cy="1008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b"/>
          <a:p>
            <a:pPr algn="ctr"/>
            <a:r>
              <a:rPr b="0" lang="ru-RU" sz="32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Познавательное развитие </a:t>
            </a:r>
            <a:br/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Центр конструирования</a:t>
            </a:r>
            <a:br/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«Самоделкин»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23" name="Picture 4" descr="C:\Users\Домашний\Desktop\fs9MPJpj2GY.jpg"/>
          <p:cNvPicPr/>
          <p:nvPr/>
        </p:nvPicPr>
        <p:blipFill>
          <a:blip r:embed="rId1"/>
          <a:stretch/>
        </p:blipFill>
        <p:spPr>
          <a:xfrm>
            <a:off x="5832360" y="1547640"/>
            <a:ext cx="3672000" cy="2303640"/>
          </a:xfrm>
          <a:prstGeom prst="rect">
            <a:avLst/>
          </a:prstGeom>
          <a:ln>
            <a:noFill/>
          </a:ln>
        </p:spPr>
      </p:pic>
      <p:pic>
        <p:nvPicPr>
          <p:cNvPr id="324" name="Рисунок 4" descr="C:\Users\Домашний\Desktop\iD7McCA67Hw.jpg"/>
          <p:cNvPicPr/>
          <p:nvPr/>
        </p:nvPicPr>
        <p:blipFill>
          <a:blip r:embed="rId2"/>
          <a:srcRect l="0" t="0" r="25929" b="0"/>
          <a:stretch/>
        </p:blipFill>
        <p:spPr>
          <a:xfrm>
            <a:off x="287280" y="5148360"/>
            <a:ext cx="2449440" cy="2087640"/>
          </a:xfrm>
          <a:prstGeom prst="rect">
            <a:avLst/>
          </a:prstGeom>
          <a:ln>
            <a:noFill/>
          </a:ln>
        </p:spPr>
      </p:pic>
      <p:pic>
        <p:nvPicPr>
          <p:cNvPr id="325" name="Picture 6" descr="C:\Users\Домашний\Desktop\Lqfzl6mIYEA.jpg"/>
          <p:cNvPicPr/>
          <p:nvPr/>
        </p:nvPicPr>
        <p:blipFill>
          <a:blip r:embed="rId3"/>
          <a:srcRect l="0" t="8332" r="7844" b="0"/>
          <a:stretch/>
        </p:blipFill>
        <p:spPr>
          <a:xfrm>
            <a:off x="3094200" y="5003640"/>
            <a:ext cx="2879640" cy="2305080"/>
          </a:xfrm>
          <a:prstGeom prst="rect">
            <a:avLst/>
          </a:prstGeom>
          <a:ln>
            <a:noFill/>
          </a:ln>
        </p:spPr>
      </p:pic>
      <p:pic>
        <p:nvPicPr>
          <p:cNvPr id="326" name="Picture 7" descr="C:\Users\Домашний\Desktop\bGR5FfWOjhg.jpg"/>
          <p:cNvPicPr/>
          <p:nvPr/>
        </p:nvPicPr>
        <p:blipFill>
          <a:blip r:embed="rId4"/>
          <a:srcRect l="0" t="6978" r="6383" b="9302"/>
          <a:stretch/>
        </p:blipFill>
        <p:spPr>
          <a:xfrm>
            <a:off x="6164280" y="4067280"/>
            <a:ext cx="3484440" cy="324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503280" y="372600"/>
            <a:ext cx="9074160" cy="1381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/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Познавательное развитие. Центр экспериментирования</a:t>
            </a:r>
            <a:br/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«Почемучка»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503280" y="1767960"/>
            <a:ext cx="4457520" cy="2443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>
              <a:lnSpc>
                <a:spcPct val="100000"/>
              </a:lnSpc>
              <a:spcBef>
                <a:spcPts val="473"/>
              </a:spcBef>
            </a:pPr>
            <a:r>
              <a:rPr b="0" lang="ru-RU" sz="19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Приборы: лупа, весы. Картина сезона, модель года. Календарь с моделями значками (ясно, пасмурно, дождливо, облачно и т.п.) и указывающей на  них передвигающейся стрелкой. Природный и бросовый материал: шишки; крупы и т.д. Емкости разной вместимости, ложки, воронка, формочки.</a:t>
            </a:r>
            <a:endParaRPr b="0" lang="ru-RU" sz="19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  <a:spcBef>
                <a:spcPts val="473"/>
              </a:spcBef>
            </a:pPr>
            <a:endParaRPr b="0" lang="ru-RU" sz="19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29" name="Содержимое 5" descr="F:\развивающая среда старшая групппа\nrAr9LbdOeE.jpg"/>
          <p:cNvPicPr/>
          <p:nvPr/>
        </p:nvPicPr>
        <p:blipFill>
          <a:blip r:embed="rId1"/>
          <a:stretch/>
        </p:blipFill>
        <p:spPr>
          <a:xfrm>
            <a:off x="5472000" y="2050920"/>
            <a:ext cx="4213440" cy="2376720"/>
          </a:xfrm>
          <a:prstGeom prst="rect">
            <a:avLst/>
          </a:prstGeom>
          <a:ln>
            <a:noFill/>
          </a:ln>
        </p:spPr>
      </p:pic>
      <p:pic>
        <p:nvPicPr>
          <p:cNvPr id="330" name="Рисунок 6" descr="F:\развивающая среда старшая групппа\DmLyIBG8QPI.jpg"/>
          <p:cNvPicPr/>
          <p:nvPr/>
        </p:nvPicPr>
        <p:blipFill>
          <a:blip r:embed="rId2"/>
          <a:stretch/>
        </p:blipFill>
        <p:spPr>
          <a:xfrm>
            <a:off x="1008000" y="4284720"/>
            <a:ext cx="3517920" cy="2951280"/>
          </a:xfrm>
          <a:prstGeom prst="rect">
            <a:avLst/>
          </a:prstGeom>
          <a:ln>
            <a:noFill/>
          </a:ln>
        </p:spPr>
      </p:pic>
      <p:pic>
        <p:nvPicPr>
          <p:cNvPr id="331" name="Picture 6" descr=""/>
          <p:cNvPicPr/>
          <p:nvPr/>
        </p:nvPicPr>
        <p:blipFill>
          <a:blip r:embed="rId3"/>
          <a:stretch/>
        </p:blipFill>
        <p:spPr>
          <a:xfrm>
            <a:off x="4968720" y="5003640"/>
            <a:ext cx="4392720" cy="223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503280" y="372600"/>
            <a:ext cx="9074160" cy="1381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Центр патриотического воспитания</a:t>
            </a:r>
            <a:br/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«Мы познаем мир»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503280" y="1768320"/>
            <a:ext cx="4457520" cy="20829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>
              <a:lnSpc>
                <a:spcPct val="100000"/>
              </a:lnSpc>
              <a:spcBef>
                <a:spcPts val="448"/>
              </a:spcBef>
              <a:buClr>
                <a:srgbClr val="31b6fd"/>
              </a:buClr>
              <a:buFont typeface="Symbol" charset="2"/>
              <a:buChar char=""/>
            </a:pPr>
            <a:endParaRPr b="0" lang="ru-RU" sz="26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ru-RU" sz="18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Материал для знакомства детей с «малой родиной» ( детским  садом, близлежащими улицами ,родным селом) –фотоматериалы, иллюстрации, подбор открыток, альбомов, тематических папок.</a:t>
            </a:r>
            <a:endParaRPr b="0" lang="ru-RU" sz="18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34" name="Содержимое 7" descr="C:\Users\Домашний\Desktop\7z5_miqrMww.jpg"/>
          <p:cNvPicPr/>
          <p:nvPr/>
        </p:nvPicPr>
        <p:blipFill>
          <a:blip r:embed="rId1"/>
          <a:stretch/>
        </p:blipFill>
        <p:spPr>
          <a:xfrm>
            <a:off x="5802480" y="2952720"/>
            <a:ext cx="2850840" cy="3800520"/>
          </a:xfrm>
          <a:prstGeom prst="rect">
            <a:avLst/>
          </a:prstGeom>
          <a:ln>
            <a:noFill/>
          </a:ln>
        </p:spPr>
      </p:pic>
      <p:pic>
        <p:nvPicPr>
          <p:cNvPr id="335" name="Рисунок 8" descr="F:\развивающая среда старшая групппа\IMG-20191219-WA0017.jpg"/>
          <p:cNvPicPr/>
          <p:nvPr/>
        </p:nvPicPr>
        <p:blipFill>
          <a:blip r:embed="rId2"/>
          <a:srcRect l="0" t="0" r="16226" b="51059"/>
          <a:stretch/>
        </p:blipFill>
        <p:spPr>
          <a:xfrm>
            <a:off x="1008000" y="4211640"/>
            <a:ext cx="3888000" cy="295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503280" y="301680"/>
            <a:ext cx="9067680" cy="1030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Художественно-эстетическое развитие</a:t>
            </a:r>
            <a:br/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Центр творчества</a:t>
            </a: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«Цветные ладошки»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576360" y="1763280"/>
            <a:ext cx="5595840" cy="15843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>
              <a:lnSpc>
                <a:spcPct val="80000"/>
              </a:lnSpc>
              <a:spcBef>
                <a:spcPts val="422"/>
              </a:spcBef>
            </a:pPr>
            <a:r>
              <a:rPr b="0" lang="ru-RU" sz="17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Наборы цветных карандашей, разноцветных мелков, гуашь, кисти для рисования, бумага разных форматов и цветов, трафареты для закрашивания, пластилин, раскраски, ножницы, клей, доски для пластилина, непроливайка. Музыкальные инструменты (бубен, дудочки и т.д), альбом с музыкальными инструментами, настольный театр, кукольный театр, костюмы</a:t>
            </a:r>
            <a:r>
              <a:rPr b="0" lang="ru-RU" sz="17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</a:t>
            </a:r>
            <a:endParaRPr b="0" lang="ru-RU" sz="17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80000"/>
              </a:lnSpc>
              <a:spcBef>
                <a:spcPts val="422"/>
              </a:spcBef>
              <a:buClr>
                <a:srgbClr val="31b6fd"/>
              </a:buClr>
              <a:buFont typeface="Symbol" charset="2"/>
              <a:buChar char=""/>
            </a:pPr>
            <a:endParaRPr b="0" lang="ru-RU" sz="17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38" name="Picture 7" descr="C:\Users\Домашний\Desktop\jU50pWGYuhQ.jpg"/>
          <p:cNvPicPr/>
          <p:nvPr/>
        </p:nvPicPr>
        <p:blipFill>
          <a:blip r:embed="rId1"/>
          <a:srcRect l="11578" t="9618" r="21393" b="0"/>
          <a:stretch/>
        </p:blipFill>
        <p:spPr>
          <a:xfrm>
            <a:off x="6705720" y="1476360"/>
            <a:ext cx="2735280" cy="2664000"/>
          </a:xfrm>
          <a:prstGeom prst="rect">
            <a:avLst/>
          </a:prstGeom>
          <a:ln>
            <a:noFill/>
          </a:ln>
        </p:spPr>
      </p:pic>
      <p:pic>
        <p:nvPicPr>
          <p:cNvPr id="339" name="Picture 6" descr="https://sun9-23.userapi.com/impg/eBC6uc7ptxyO4h61RTuWCTc33g3kQZFr-My-NQ/yJNxNhhD_DY.jpg?size=810x1080&amp;quality=96&amp;sign=32b823d7f73225a8dd0d0122ebbcd7c6"/>
          <p:cNvPicPr/>
          <p:nvPr/>
        </p:nvPicPr>
        <p:blipFill>
          <a:blip r:embed="rId2"/>
          <a:stretch/>
        </p:blipFill>
        <p:spPr>
          <a:xfrm>
            <a:off x="216000" y="3814920"/>
            <a:ext cx="3240000" cy="3278160"/>
          </a:xfrm>
          <a:prstGeom prst="rect">
            <a:avLst/>
          </a:prstGeom>
          <a:ln>
            <a:noFill/>
          </a:ln>
        </p:spPr>
      </p:pic>
      <p:pic>
        <p:nvPicPr>
          <p:cNvPr id="340" name="Рисунок 6" descr="C:\Users\Пользователь\Desktop\Rse-kocNusE.jpg"/>
          <p:cNvPicPr/>
          <p:nvPr/>
        </p:nvPicPr>
        <p:blipFill>
          <a:blip r:embed="rId3"/>
          <a:srcRect l="0" t="0" r="10233" b="0"/>
          <a:stretch/>
        </p:blipFill>
        <p:spPr>
          <a:xfrm>
            <a:off x="6705720" y="4356000"/>
            <a:ext cx="2735280" cy="2519640"/>
          </a:xfrm>
          <a:prstGeom prst="rect">
            <a:avLst/>
          </a:prstGeom>
          <a:ln>
            <a:noFill/>
          </a:ln>
        </p:spPr>
      </p:pic>
      <p:pic>
        <p:nvPicPr>
          <p:cNvPr id="341" name="Picture 5" descr="C:\Users\Домашний\Desktop\XwCDjMCiirE.jpg"/>
          <p:cNvPicPr/>
          <p:nvPr/>
        </p:nvPicPr>
        <p:blipFill>
          <a:blip r:embed="rId4"/>
          <a:srcRect l="14376" t="2121" r="29317" b="17302"/>
          <a:stretch/>
        </p:blipFill>
        <p:spPr>
          <a:xfrm>
            <a:off x="3745080" y="3814920"/>
            <a:ext cx="2538360" cy="3601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503280" y="301320"/>
            <a:ext cx="9067680" cy="95724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Социально-коммуникативное развитие. Центр сюжетно - ролевой игры.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647640" y="1474920"/>
            <a:ext cx="4897440" cy="23716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 algn="just">
              <a:lnSpc>
                <a:spcPct val="80000"/>
              </a:lnSpc>
              <a:spcBef>
                <a:spcPts val="473"/>
              </a:spcBef>
            </a:pPr>
            <a:r>
              <a:rPr b="0" lang="ru-RU" sz="19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Комплект (модуль-основа, соразмерная росту ребенка, и аксессуары) для ролевой игры «Парикмахерская», комплект (модуль-основа, соразмерная росту ребенка, и аксессуары) для ролевой игры «Магазин», игровой модуль «Кухня» (соразмерная ребенку) с плитой, посудой и аксессуарами. Куклы разных размеров, коляска, кровать, ванночки, игровой набор для игры с куклой.</a:t>
            </a:r>
            <a:endParaRPr b="0" lang="ru-RU" sz="19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44" name="Содержимое 4" descr="C:\Users\Домашний\Desktop\GapIKOynHcE.jpg"/>
          <p:cNvPicPr/>
          <p:nvPr/>
        </p:nvPicPr>
        <p:blipFill>
          <a:blip r:embed="rId1"/>
          <a:stretch/>
        </p:blipFill>
        <p:spPr>
          <a:xfrm>
            <a:off x="5761080" y="1332000"/>
            <a:ext cx="3527280" cy="1871640"/>
          </a:xfrm>
          <a:prstGeom prst="rect">
            <a:avLst/>
          </a:prstGeom>
          <a:ln>
            <a:noFill/>
          </a:ln>
        </p:spPr>
      </p:pic>
      <p:pic>
        <p:nvPicPr>
          <p:cNvPr id="345" name="Picture 2" descr="C:\Users\Домашний\Desktop\217tkj35OyM.jpg"/>
          <p:cNvPicPr/>
          <p:nvPr/>
        </p:nvPicPr>
        <p:blipFill>
          <a:blip r:embed="rId2"/>
          <a:stretch/>
        </p:blipFill>
        <p:spPr>
          <a:xfrm>
            <a:off x="431640" y="5292720"/>
            <a:ext cx="3529080" cy="2087640"/>
          </a:xfrm>
          <a:prstGeom prst="rect">
            <a:avLst/>
          </a:prstGeom>
          <a:ln>
            <a:noFill/>
          </a:ln>
        </p:spPr>
      </p:pic>
      <p:pic>
        <p:nvPicPr>
          <p:cNvPr id="346" name="Picture 3" descr="C:\Users\Домашний\Desktop\fjNK0Jp6eGo.jpg"/>
          <p:cNvPicPr/>
          <p:nvPr/>
        </p:nvPicPr>
        <p:blipFill>
          <a:blip r:embed="rId3"/>
          <a:stretch/>
        </p:blipFill>
        <p:spPr>
          <a:xfrm>
            <a:off x="6769080" y="3274920"/>
            <a:ext cx="2664000" cy="1957320"/>
          </a:xfrm>
          <a:prstGeom prst="rect">
            <a:avLst/>
          </a:prstGeom>
          <a:ln>
            <a:noFill/>
          </a:ln>
        </p:spPr>
      </p:pic>
      <p:pic>
        <p:nvPicPr>
          <p:cNvPr id="347" name="Рисунок 7" descr="C:\Users\Пользователь\Desktop\IMG-a245d98e5e0ad837a0d6a1377e56d8ea-V.jpg"/>
          <p:cNvPicPr/>
          <p:nvPr/>
        </p:nvPicPr>
        <p:blipFill>
          <a:blip r:embed="rId4"/>
          <a:srcRect l="0" t="21210" r="7411" b="0"/>
          <a:stretch/>
        </p:blipFill>
        <p:spPr>
          <a:xfrm>
            <a:off x="4319640" y="4253040"/>
            <a:ext cx="2449440" cy="291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503280" y="372600"/>
            <a:ext cx="9074160" cy="138132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Центр речевого развития</a:t>
            </a:r>
            <a:br/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«АБВГДЕЙКА»</a:t>
            </a:r>
            <a:b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502920" y="1332000"/>
            <a:ext cx="5041800" cy="18000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>
            <a:normAutofit/>
          </a:bodyPr>
          <a:p>
            <a:pPr>
              <a:lnSpc>
                <a:spcPct val="90000"/>
              </a:lnSpc>
              <a:spcBef>
                <a:spcPts val="422"/>
              </a:spcBef>
            </a:pPr>
            <a:r>
              <a:rPr b="0" lang="ru-RU" sz="17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Наборы предметных картинок для группировки по разным признакам , кубики с сюжетными картинками ,лото с животными, разрезные контурные картинки , смена картинок по теме недели, детские книги по программе, любимые книжки детей, картинки для рассматривания, буквы, алфавит.</a:t>
            </a:r>
            <a:endParaRPr b="0" lang="ru-RU" sz="1700" spc="-1" strike="noStrike">
              <a:solidFill>
                <a:srgbClr val="073e87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50" name="Содержимое 8" descr="C:\Users\Домашний\Desktop\MngYXTVqSdo.jpg"/>
          <p:cNvPicPr/>
          <p:nvPr/>
        </p:nvPicPr>
        <p:blipFill>
          <a:blip r:embed="rId1"/>
          <a:stretch/>
        </p:blipFill>
        <p:spPr>
          <a:xfrm>
            <a:off x="5761080" y="1692360"/>
            <a:ext cx="3727440" cy="2663640"/>
          </a:xfrm>
          <a:prstGeom prst="rect">
            <a:avLst/>
          </a:prstGeom>
          <a:ln>
            <a:noFill/>
          </a:ln>
        </p:spPr>
      </p:pic>
      <p:pic>
        <p:nvPicPr>
          <p:cNvPr id="351" name="Рисунок 4" descr="C:\Users\Пользователь\Desktop\vhIxAHzkdyA.jpg"/>
          <p:cNvPicPr/>
          <p:nvPr/>
        </p:nvPicPr>
        <p:blipFill>
          <a:blip r:embed="rId2"/>
          <a:srcRect l="17569" t="1170" r="23513" b="12784"/>
          <a:stretch/>
        </p:blipFill>
        <p:spPr>
          <a:xfrm>
            <a:off x="287280" y="3419640"/>
            <a:ext cx="4032360" cy="3240000"/>
          </a:xfrm>
          <a:prstGeom prst="rect">
            <a:avLst/>
          </a:prstGeom>
          <a:ln>
            <a:noFill/>
          </a:ln>
        </p:spPr>
      </p:pic>
      <p:pic>
        <p:nvPicPr>
          <p:cNvPr id="352" name="Рисунок 5" descr="C:\Users\Пользователь\Desktop\xxUmiiwnxcI.jpg"/>
          <p:cNvPicPr/>
          <p:nvPr/>
        </p:nvPicPr>
        <p:blipFill>
          <a:blip r:embed="rId3"/>
          <a:srcRect l="24812" t="33670" r="38347" b="147"/>
          <a:stretch/>
        </p:blipFill>
        <p:spPr>
          <a:xfrm>
            <a:off x="4608360" y="4643280"/>
            <a:ext cx="4392720" cy="252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Application>LibreOffice/5.2.7.2$Linux_X86_64 LibreOffice_project/20m0$Build-2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2016-09-09T12:30:54Z</dcterms:created>
  <dc:creator/>
  <dc:description/>
  <dc:language>ru-RU</dc:language>
  <cp:lastModifiedBy>Дьякова</cp:lastModifiedBy>
  <dcterms:modified xsi:type="dcterms:W3CDTF">2020-12-24T14:52:28Z</dcterms:modified>
  <cp:revision>78</cp:revision>
  <dc:subject/>
  <dc:title>Предметно развивающая среда  Воспитатель: Кириничная Л.Н. Подготовительная группа  </dc:title>
</cp:coreProperties>
</file>