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79" r:id="rId9"/>
    <p:sldId id="264" r:id="rId10"/>
    <p:sldId id="286" r:id="rId11"/>
    <p:sldId id="265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80" r:id="rId20"/>
    <p:sldId id="276" r:id="rId21"/>
    <p:sldId id="277" r:id="rId22"/>
    <p:sldId id="284" r:id="rId23"/>
    <p:sldId id="285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6" autoAdjust="0"/>
    <p:restoredTop sz="94660"/>
  </p:normalViewPr>
  <p:slideViewPr>
    <p:cSldViewPr>
      <p:cViewPr>
        <p:scale>
          <a:sx n="64" d="100"/>
          <a:sy n="64" d="100"/>
        </p:scale>
        <p:origin x="-2994" y="-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2F97-0E36-4137-9DB7-009BA33082D4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DFCFF-D16B-4B76-924F-211147F5EC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372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FCFF-D16B-4B76-924F-211147F5EC6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305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FCFF-D16B-4B76-924F-211147F5EC6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68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322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194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937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53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62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976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68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140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290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739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173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997DE-BCB8-49E9-8263-EE4636C620DA}" type="datetimeFigureOut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31D06-262B-430B-9931-5926D31D49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434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068" y="692697"/>
            <a:ext cx="7772400" cy="792088"/>
          </a:xfrm>
        </p:spPr>
        <p:txBody>
          <a:bodyPr>
            <a:normAutofit/>
          </a:bodyPr>
          <a:lstStyle/>
          <a:p>
            <a:r>
              <a:rPr lang="ru-RU" sz="1800" dirty="0"/>
              <a:t>муниципальное бюджетное дошкольное образовательное учреждение</a:t>
            </a:r>
            <a:br>
              <a:rPr lang="ru-RU" sz="1800" dirty="0"/>
            </a:br>
            <a:r>
              <a:rPr lang="ru-RU" sz="1800" dirty="0" smtClean="0"/>
              <a:t>детский </a:t>
            </a:r>
            <a:r>
              <a:rPr lang="ru-RU" sz="1800" dirty="0"/>
              <a:t>сад </a:t>
            </a:r>
            <a:r>
              <a:rPr lang="ru-RU" sz="1800" dirty="0" smtClean="0"/>
              <a:t>комбинированного вида «Солнышко»»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для детей младшей группы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899592" y="1772816"/>
            <a:ext cx="7702624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002060"/>
                </a:solidFill>
              </a:rPr>
              <a:t>Исследовательско</a:t>
            </a:r>
            <a:r>
              <a:rPr lang="ru-RU" dirty="0" smtClean="0">
                <a:solidFill>
                  <a:srgbClr val="002060"/>
                </a:solidFill>
              </a:rPr>
              <a:t>–творческий проект «Снежинка»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sz="31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566124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 :воспитатель </a:t>
            </a:r>
            <a:endParaRPr lang="ru-RU" dirty="0"/>
          </a:p>
          <a:p>
            <a:r>
              <a:rPr lang="ru-RU" dirty="0" err="1" smtClean="0"/>
              <a:t>Филонова</a:t>
            </a:r>
            <a:r>
              <a:rPr lang="ru-RU" dirty="0" smtClean="0"/>
              <a:t> Татьяна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24999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88640"/>
            <a:ext cx="381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Рисунки по трафарету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6622" y="5589241"/>
            <a:ext cx="4156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Снег белый, но его можно покрасить</a:t>
            </a:r>
          </a:p>
        </p:txBody>
      </p:sp>
      <p:pic>
        <p:nvPicPr>
          <p:cNvPr id="4098" name="Picture 2" descr="C:\Users\User\Desktop\Новая папка (3)\20201216_104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711860"/>
            <a:ext cx="3960440" cy="44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овая папка (3)\20201216_104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536503" cy="46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93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321" y="0"/>
            <a:ext cx="9396536" cy="704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781" y="260648"/>
            <a:ext cx="50974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6435" y="9300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532284"/>
            <a:ext cx="899281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/>
              <a:t>После прогулки в группе дети наблюдали за таянием снега, трогали его руками, </a:t>
            </a:r>
            <a:r>
              <a:rPr lang="ru-RU" sz="2800" dirty="0" smtClean="0"/>
              <a:t>брали </a:t>
            </a:r>
            <a:r>
              <a:rPr lang="ru-RU" sz="2800" dirty="0"/>
              <a:t>его в руки и наблюдали, как он тает в тёплой руке. Пока снег не совсем растаял, пытались лепить комочки и маленьких снеговиков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Picture 2" descr="C:\Users\User\Desktop\Новая папка (3)\20201221_092606_mfn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4722"/>
            <a:ext cx="4554512" cy="361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3)\20201221_092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14722"/>
            <a:ext cx="4276795" cy="361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41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88509" y="678807"/>
            <a:ext cx="447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1" dirty="0" smtClean="0">
                <a:latin typeface="Times New Roman" pitchFamily="18" charset="0"/>
              </a:rPr>
              <a:t>Рассматривания снега 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797" y="5307814"/>
            <a:ext cx="8419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тепле снег становится мокрым, липким, постепенно тает </a:t>
            </a:r>
            <a:r>
              <a:rPr lang="ru-RU" sz="2800" dirty="0" smtClean="0"/>
              <a:t>и превращается </a:t>
            </a:r>
            <a:r>
              <a:rPr lang="ru-RU" sz="2800" dirty="0"/>
              <a:t>в </a:t>
            </a:r>
            <a:r>
              <a:rPr lang="ru-RU" sz="2800" dirty="0" smtClean="0"/>
              <a:t>воду.</a:t>
            </a:r>
            <a:endParaRPr lang="ru-RU" sz="2800" dirty="0"/>
          </a:p>
        </p:txBody>
      </p:sp>
      <p:pic>
        <p:nvPicPr>
          <p:cNvPr id="2050" name="Picture 2" descr="C:\Users\User\Desktop\Новая папка (3)\20201221_093130_mfn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97" y="1330801"/>
            <a:ext cx="4401637" cy="38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3)\20201221_092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0801"/>
            <a:ext cx="4320480" cy="38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82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7534"/>
            <a:ext cx="9396536" cy="70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Денис\Desktop\дети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5288" y="-459432"/>
            <a:ext cx="4427984" cy="56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1" y="222708"/>
            <a:ext cx="485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превратился в воду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80728"/>
            <a:ext cx="24837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Дети рассмотрели воду и отметили, что вода от талого снега получилась грязная, поэтому снег нельзя брать в рот в нем много микробов. Вода получилась очень холодная, ледяная.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тепле снег становится мокрым, липким, постепенно тает </a:t>
            </a:r>
            <a:r>
              <a:rPr lang="ru-RU" sz="2000" dirty="0" smtClean="0"/>
              <a:t>и</a:t>
            </a:r>
          </a:p>
          <a:p>
            <a:r>
              <a:rPr lang="ru-RU" sz="2000" dirty="0" smtClean="0"/>
              <a:t>превращается </a:t>
            </a:r>
            <a:r>
              <a:rPr lang="ru-RU" sz="2000" dirty="0"/>
              <a:t>в воду</a:t>
            </a:r>
          </a:p>
        </p:txBody>
      </p:sp>
      <p:pic>
        <p:nvPicPr>
          <p:cNvPr id="3074" name="Picture 2" descr="C:\Users\User\Desktop\Новая папка (3)\20201221_093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07483"/>
            <a:ext cx="6336704" cy="58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14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енис\Desktop\дети\IMG_20170214_163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16968"/>
            <a:ext cx="4067944" cy="53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18235"/>
            <a:ext cx="9293109" cy="69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5" y="332656"/>
            <a:ext cx="9289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Погуляли ,  провели эксперименты пора сделать снежинку своими руками..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Новая папка (3)\20201221_1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6967"/>
            <a:ext cx="4423103" cy="50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Новая папка (3)\20201221_100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302" y="1409874"/>
            <a:ext cx="4495698" cy="49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97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049" y="-1"/>
            <a:ext cx="92761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365" y="167418"/>
            <a:ext cx="679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Результат нашей проделанной работы</a:t>
            </a:r>
            <a:endParaRPr lang="ru-RU" sz="2800" b="1" dirty="0"/>
          </a:p>
        </p:txBody>
      </p:sp>
      <p:pic>
        <p:nvPicPr>
          <p:cNvPr id="3" name="Picture 2" descr="C:\Users\User\Desktop\Новая папка (3)\20201221_104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9694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20" y="0"/>
            <a:ext cx="9240453" cy="71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5397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4211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cs typeface="Aharoni" panose="02010803020104030203" pitchFamily="2" charset="-79"/>
              </a:rPr>
              <a:t> </a:t>
            </a:r>
            <a:r>
              <a:rPr lang="ru-RU" sz="2800" i="1" dirty="0">
                <a:cs typeface="Aharoni" panose="02010803020104030203" pitchFamily="2" charset="-79"/>
              </a:rPr>
              <a:t>Снежинка белая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Лежит, качается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Один лишь ветер с ней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Смог позабавиться.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 </a:t>
            </a:r>
            <a:r>
              <a:rPr lang="ru-RU" sz="2800" i="1" dirty="0" smtClean="0">
                <a:cs typeface="Aharoni" panose="02010803020104030203" pitchFamily="2" charset="-79"/>
              </a:rPr>
              <a:t>Нам </a:t>
            </a:r>
            <a:r>
              <a:rPr lang="ru-RU" sz="2800" i="1" dirty="0">
                <a:cs typeface="Aharoni" panose="02010803020104030203" pitchFamily="2" charset="-79"/>
              </a:rPr>
              <a:t>не понять судьбы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Звезды – красавицы,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А вот играть нам с ней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Уж очень нравится.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</a:t>
            </a:r>
            <a:r>
              <a:rPr lang="ru-RU" sz="2800" i="1" dirty="0" smtClean="0">
                <a:cs typeface="Aharoni" panose="02010803020104030203" pitchFamily="2" charset="-79"/>
              </a:rPr>
              <a:t>Пора </a:t>
            </a:r>
            <a:r>
              <a:rPr lang="ru-RU" sz="2800" i="1" dirty="0">
                <a:cs typeface="Aharoni" panose="02010803020104030203" pitchFamily="2" charset="-79"/>
              </a:rPr>
              <a:t>идти нам всем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Дорогой мокрою,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Чтобы попасть опять</a:t>
            </a:r>
          </a:p>
          <a:p>
            <a:r>
              <a:rPr lang="ru-RU" sz="2800" i="1" dirty="0">
                <a:cs typeface="Aharoni" panose="02010803020104030203" pitchFamily="2" charset="-79"/>
              </a:rPr>
              <a:t> В страну холодную</a:t>
            </a:r>
            <a:r>
              <a:rPr lang="ru-RU" sz="2800" dirty="0"/>
              <a:t>.    </a:t>
            </a:r>
            <a:r>
              <a:rPr lang="ru-RU" sz="2200" dirty="0"/>
              <a:t> </a:t>
            </a:r>
          </a:p>
        </p:txBody>
      </p:sp>
      <p:pic>
        <p:nvPicPr>
          <p:cNvPr id="6146" name="Picture 2" descr="C:\Users\User\Desktop\Новая папка (3)\20201217_150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5148064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84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02729" cy="69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1" y="4625302"/>
            <a:ext cx="8822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Дети кладут вату на живот и делают резко вдох-выдох животом.</a:t>
            </a:r>
            <a:endParaRPr lang="ru-RU" sz="2400" dirty="0"/>
          </a:p>
          <a:p>
            <a:r>
              <a:rPr lang="ru-RU" sz="2400" dirty="0" smtClean="0"/>
              <a:t>                                         Нам </a:t>
            </a:r>
            <a:r>
              <a:rPr lang="ru-RU" sz="2400" dirty="0"/>
              <a:t>не понять судьбы</a:t>
            </a:r>
          </a:p>
          <a:p>
            <a:r>
              <a:rPr lang="ru-RU" sz="2400" dirty="0" smtClean="0"/>
              <a:t>                                         Звезды </a:t>
            </a:r>
            <a:r>
              <a:rPr lang="ru-RU" sz="2400" dirty="0"/>
              <a:t>– красавицы,</a:t>
            </a:r>
          </a:p>
          <a:p>
            <a:r>
              <a:rPr lang="ru-RU" sz="2400" dirty="0" smtClean="0"/>
              <a:t>                                         А </a:t>
            </a:r>
            <a:r>
              <a:rPr lang="ru-RU" sz="2400" dirty="0"/>
              <a:t>вот играть нам с ней</a:t>
            </a:r>
          </a:p>
          <a:p>
            <a:r>
              <a:rPr lang="ru-RU" sz="2400" dirty="0" smtClean="0"/>
              <a:t>                                         Уж </a:t>
            </a:r>
            <a:r>
              <a:rPr lang="ru-RU" sz="2400" dirty="0"/>
              <a:t>очень нравится.</a:t>
            </a:r>
          </a:p>
        </p:txBody>
      </p:sp>
      <p:pic>
        <p:nvPicPr>
          <p:cNvPr id="7170" name="Picture 2" descr="C:\Users\User\Desktop\Новая папка (3)\20201217_150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0655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0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103674"/>
            <a:ext cx="88686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У детей на ладони лежит кусочек ваты, они внимательно ее </a:t>
            </a:r>
            <a:r>
              <a:rPr lang="ru-RU" sz="2000" i="1" dirty="0" smtClean="0"/>
              <a:t>рассматривают и дуют на нее.</a:t>
            </a:r>
            <a:r>
              <a:rPr lang="ru-RU" sz="2000" dirty="0"/>
              <a:t> </a:t>
            </a:r>
            <a:r>
              <a:rPr lang="ru-RU" sz="2000" dirty="0" smtClean="0"/>
              <a:t>                         Дорогой </a:t>
            </a:r>
            <a:r>
              <a:rPr lang="ru-RU" sz="2000" dirty="0"/>
              <a:t>дальнею</a:t>
            </a:r>
          </a:p>
          <a:p>
            <a:r>
              <a:rPr lang="ru-RU" sz="2000" dirty="0" smtClean="0"/>
              <a:t>                                                      Легко </a:t>
            </a:r>
            <a:r>
              <a:rPr lang="ru-RU" sz="2000" dirty="0"/>
              <a:t>проносится</a:t>
            </a:r>
          </a:p>
          <a:p>
            <a:r>
              <a:rPr lang="ru-RU" sz="2000" dirty="0" smtClean="0"/>
              <a:t>                                                      Не </a:t>
            </a:r>
            <a:r>
              <a:rPr lang="ru-RU" sz="2000" dirty="0"/>
              <a:t>в ввысь лазурную</a:t>
            </a:r>
          </a:p>
          <a:p>
            <a:r>
              <a:rPr lang="ru-RU" sz="2000" dirty="0" smtClean="0"/>
              <a:t>                                                      На </a:t>
            </a:r>
            <a:r>
              <a:rPr lang="ru-RU" sz="2000" dirty="0"/>
              <a:t>землю просится.</a:t>
            </a:r>
          </a:p>
        </p:txBody>
      </p:sp>
      <p:pic>
        <p:nvPicPr>
          <p:cNvPr id="8194" name="Picture 2" descr="C:\Users\User\Desktop\Новая папка (3)\20201217_15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6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9920" y="-34971"/>
            <a:ext cx="9421672" cy="72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9973" y="260648"/>
            <a:ext cx="439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 про снежинки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876174"/>
            <a:ext cx="3855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"/>
              </a:rPr>
              <a:t>Мухи белые хотят </a:t>
            </a:r>
            <a:br>
              <a:rPr lang="ru-RU" dirty="0">
                <a:latin typeface="Trebuchet MS"/>
              </a:rPr>
            </a:br>
            <a:r>
              <a:rPr lang="ru-RU" dirty="0">
                <a:latin typeface="Trebuchet MS"/>
              </a:rPr>
              <a:t>Замести тропинки;</a:t>
            </a:r>
            <a:br>
              <a:rPr lang="ru-RU" dirty="0">
                <a:latin typeface="Trebuchet MS"/>
              </a:rPr>
            </a:br>
            <a:r>
              <a:rPr lang="ru-RU" dirty="0">
                <a:latin typeface="Trebuchet MS"/>
              </a:rPr>
              <a:t>Эти мухи не жужжат,</a:t>
            </a:r>
            <a:br>
              <a:rPr lang="ru-RU" dirty="0">
                <a:latin typeface="Trebuchet MS"/>
              </a:rPr>
            </a:br>
            <a:r>
              <a:rPr lang="ru-RU" dirty="0">
                <a:latin typeface="Trebuchet MS"/>
              </a:rPr>
              <a:t>Ведь они?  </a:t>
            </a:r>
            <a:r>
              <a:rPr lang="ru-RU" b="1" dirty="0">
                <a:latin typeface="Trebuchet MS"/>
              </a:rPr>
              <a:t>( снежинки </a:t>
            </a:r>
            <a:r>
              <a:rPr lang="ru-RU" b="1" dirty="0">
                <a:solidFill>
                  <a:srgbClr val="000080"/>
                </a:solidFill>
                <a:latin typeface="Trebuchet MS"/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4397465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"/>
              </a:rPr>
              <a:t>С неба падают пушинки,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rebuchet MS"/>
              </a:rPr>
              <a:t>Распушив лучи-ворсинки.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rebuchet MS"/>
              </a:rPr>
              <a:t>Это кружат </a:t>
            </a:r>
            <a:r>
              <a:rPr lang="ru-RU" dirty="0" err="1">
                <a:latin typeface="Trebuchet MS"/>
              </a:rPr>
              <a:t>балеринки</a:t>
            </a:r>
            <a:r>
              <a:rPr lang="ru-RU" dirty="0">
                <a:latin typeface="Trebuchet MS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rebuchet MS"/>
              </a:rPr>
              <a:t>Белоснежные ...  (</a:t>
            </a:r>
            <a:r>
              <a:rPr lang="ru-RU" b="1" dirty="0">
                <a:latin typeface="Trebuchet MS"/>
              </a:rPr>
              <a:t>Снежинки</a:t>
            </a:r>
            <a:r>
              <a:rPr lang="ru-RU" dirty="0">
                <a:solidFill>
                  <a:srgbClr val="000080"/>
                </a:solidFill>
                <a:latin typeface="Trebuchet MS"/>
              </a:rPr>
              <a:t>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4323500" y="6144820"/>
            <a:ext cx="4820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"/>
              </a:rPr>
              <a:t>С неба упала холодной звездой,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rebuchet MS"/>
              </a:rPr>
              <a:t>А на ладошке вдруг стала водой.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rebuchet MS"/>
              </a:rPr>
              <a:t>(</a:t>
            </a:r>
            <a:r>
              <a:rPr lang="ru-RU" b="1" dirty="0">
                <a:latin typeface="Trebuchet MS"/>
              </a:rPr>
              <a:t>Снежинка</a:t>
            </a:r>
            <a:r>
              <a:rPr lang="ru-RU" dirty="0">
                <a:latin typeface="Trebuchet MS"/>
              </a:rPr>
              <a:t>)</a:t>
            </a:r>
            <a:endParaRPr lang="ru-RU" dirty="0"/>
          </a:p>
        </p:txBody>
      </p:sp>
      <p:pic>
        <p:nvPicPr>
          <p:cNvPr id="9218" name="Picture 2" descr="C:\Users\User\Desktop\Новая папка (3)\20201221_100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569973" cy="41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ая папка (3)\20201221_100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7867"/>
            <a:ext cx="4248473" cy="432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29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79388" y="332656"/>
            <a:ext cx="8713787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Проблема: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latin typeface="Times New Roman" pitchFamily="18" charset="0"/>
              </a:rPr>
              <a:t>           </a:t>
            </a:r>
            <a:r>
              <a:rPr lang="ru-RU" altLang="ru-RU" sz="2400" dirty="0">
                <a:latin typeface="Times New Roman" pitchFamily="18" charset="0"/>
              </a:rPr>
              <a:t>«Когда снежинка тает, на ладошке остается капелька, значит снежинка состоит из воды. Снежинки падают на землю из тучки, а как они попадают в тучку?» Такие вопросы возникли у детей во время беседы о снежинках. Так мы решили узнать как можно больше о чудесном явлении природы во время проектной деятельности.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Ожидаемые результаты</a:t>
            </a:r>
            <a:r>
              <a:rPr lang="ru-RU" altLang="ru-RU" sz="2400" dirty="0">
                <a:solidFill>
                  <a:schemeClr val="tx2"/>
                </a:solidFill>
                <a:latin typeface="Times New Roman" pitchFamily="18" charset="0"/>
              </a:rPr>
              <a:t>: </a:t>
            </a:r>
            <a:r>
              <a:rPr lang="ru-RU" altLang="ru-RU" sz="2400" dirty="0">
                <a:latin typeface="Times New Roman" pitchFamily="18" charset="0"/>
              </a:rPr>
              <a:t>расширить знания детей о снежинках.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Участники проекта</a:t>
            </a:r>
            <a:r>
              <a:rPr lang="ru-RU" altLang="ru-RU" sz="2400" dirty="0">
                <a:latin typeface="Times New Roman" pitchFamily="18" charset="0"/>
              </a:rPr>
              <a:t>: дети </a:t>
            </a:r>
            <a:r>
              <a:rPr lang="ru-RU" altLang="ru-RU" sz="2400" dirty="0" smtClean="0">
                <a:latin typeface="Times New Roman" pitchFamily="18" charset="0"/>
              </a:rPr>
              <a:t>младшей </a:t>
            </a:r>
            <a:r>
              <a:rPr lang="ru-RU" altLang="ru-RU" sz="2400" dirty="0">
                <a:latin typeface="Times New Roman" pitchFamily="18" charset="0"/>
              </a:rPr>
              <a:t>группы, их родители, </a:t>
            </a:r>
            <a:r>
              <a:rPr lang="ru-RU" altLang="ru-RU" sz="2400" dirty="0" smtClean="0">
                <a:latin typeface="Times New Roman" pitchFamily="18" charset="0"/>
              </a:rPr>
              <a:t>воспитатель </a:t>
            </a:r>
            <a:r>
              <a:rPr lang="ru-RU" altLang="ru-RU" sz="2400" dirty="0">
                <a:latin typeface="Times New Roman" pitchFamily="18" charset="0"/>
              </a:rPr>
              <a:t>группы.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Длительность проекта</a:t>
            </a:r>
            <a:r>
              <a:rPr lang="ru-RU" altLang="ru-RU" sz="2400" dirty="0">
                <a:latin typeface="Times New Roman" pitchFamily="18" charset="0"/>
              </a:rPr>
              <a:t>: </a:t>
            </a:r>
            <a:r>
              <a:rPr lang="ru-RU" altLang="ru-RU" sz="2400" dirty="0" smtClean="0">
                <a:latin typeface="Times New Roman" pitchFamily="18" charset="0"/>
              </a:rPr>
              <a:t>краткосрочный(декабрь).</a:t>
            </a:r>
            <a:endParaRPr lang="ru-RU" altLang="ru-RU" sz="2400" dirty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3200" b="1" dirty="0" smtClean="0">
                <a:latin typeface="Times New Roman" pitchFamily="18" charset="0"/>
              </a:rPr>
              <a:t>Тип проекта</a:t>
            </a:r>
            <a:r>
              <a:rPr lang="ru-RU" altLang="ru-RU" sz="2400" dirty="0">
                <a:latin typeface="Times New Roman" pitchFamily="18" charset="0"/>
              </a:rPr>
              <a:t>: детско-взрослый, исследовательский, творческий.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745212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00" y="0"/>
            <a:ext cx="5411688" cy="68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058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210546"/>
            <a:ext cx="32043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cs typeface="Aharoni" panose="02010803020104030203" pitchFamily="2" charset="-79"/>
              </a:rPr>
              <a:t>На дворе у нас мороз</a:t>
            </a:r>
            <a:r>
              <a:rPr lang="ru-RU" sz="2400" i="1" dirty="0">
                <a:cs typeface="Aharoni" panose="02010803020104030203" pitchFamily="2" charset="-79"/>
              </a:rPr>
              <a:t>             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Чтобы носик не замерз,             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Надо ножками потопать            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И ладошками похлопать</a:t>
            </a:r>
            <a:r>
              <a:rPr lang="ru-RU" sz="2400" i="1" dirty="0" smtClean="0">
                <a:cs typeface="Aharoni" panose="02010803020104030203" pitchFamily="2" charset="-79"/>
              </a:rPr>
              <a:t>. </a:t>
            </a:r>
            <a:r>
              <a:rPr lang="ru-RU" sz="2000" i="1" dirty="0">
                <a:cs typeface="Aharoni" panose="02010803020104030203" pitchFamily="2" charset="-79"/>
              </a:rPr>
              <a:t>        </a:t>
            </a:r>
            <a:br>
              <a:rPr lang="ru-RU" sz="2000" i="1" dirty="0">
                <a:cs typeface="Aharoni" panose="02010803020104030203" pitchFamily="2" charset="-79"/>
              </a:rPr>
            </a:br>
            <a:endParaRPr lang="ru-RU" sz="2000" dirty="0"/>
          </a:p>
        </p:txBody>
      </p:sp>
      <p:pic>
        <p:nvPicPr>
          <p:cNvPr id="10242" name="Picture 2" descr="C:\Users\User\Desktop\Новая папка (3)\20201221_101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23" y="1052736"/>
            <a:ext cx="5160249" cy="51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0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91" y="0"/>
            <a:ext cx="9156091" cy="68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5" y="205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cs typeface="Aharoni" panose="02010803020104030203" pitchFamily="2" charset="-79"/>
              </a:rPr>
              <a:t>С неба падают снежинки,         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Как на сказочной картинке.       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Будем их ловить руками</a:t>
            </a:r>
            <a:br>
              <a:rPr lang="ru-RU" sz="2400" i="1" dirty="0">
                <a:cs typeface="Aharoni" panose="02010803020104030203" pitchFamily="2" charset="-79"/>
              </a:rPr>
            </a:br>
            <a:r>
              <a:rPr lang="ru-RU" sz="2400" i="1" dirty="0">
                <a:cs typeface="Aharoni" panose="02010803020104030203" pitchFamily="2" charset="-79"/>
              </a:rPr>
              <a:t>И покажем дома маме.</a:t>
            </a:r>
            <a:br>
              <a:rPr lang="ru-RU" sz="2400" i="1" dirty="0">
                <a:cs typeface="Aharoni" panose="02010803020104030203" pitchFamily="2" charset="-79"/>
              </a:rPr>
            </a:b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48857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cs typeface="Aharoni" panose="02010803020104030203" pitchFamily="2" charset="-79"/>
              </a:rPr>
              <a:t>А вокруг лежат сугробы,           </a:t>
            </a:r>
            <a:br>
              <a:rPr lang="ru-RU" sz="2000" i="1" dirty="0">
                <a:cs typeface="Aharoni" panose="02010803020104030203" pitchFamily="2" charset="-79"/>
              </a:rPr>
            </a:br>
            <a:r>
              <a:rPr lang="ru-RU" sz="2000" i="1" dirty="0">
                <a:cs typeface="Aharoni" panose="02010803020104030203" pitchFamily="2" charset="-79"/>
              </a:rPr>
              <a:t>Снегом замело дороги.</a:t>
            </a:r>
            <a:br>
              <a:rPr lang="ru-RU" sz="2000" i="1" dirty="0">
                <a:cs typeface="Aharoni" panose="02010803020104030203" pitchFamily="2" charset="-79"/>
              </a:rPr>
            </a:br>
            <a:r>
              <a:rPr lang="ru-RU" sz="2000" i="1" dirty="0">
                <a:cs typeface="Aharoni" panose="02010803020104030203" pitchFamily="2" charset="-79"/>
              </a:rPr>
              <a:t>Не завязнуть в поле чтобы,       </a:t>
            </a:r>
            <a:br>
              <a:rPr lang="ru-RU" sz="2000" i="1" dirty="0">
                <a:cs typeface="Aharoni" panose="02010803020104030203" pitchFamily="2" charset="-79"/>
              </a:rPr>
            </a:br>
            <a:r>
              <a:rPr lang="ru-RU" sz="2000" i="1" dirty="0">
                <a:cs typeface="Aharoni" panose="02010803020104030203" pitchFamily="2" charset="-79"/>
              </a:rPr>
              <a:t>Поднимаем выше ноги.</a:t>
            </a:r>
            <a:br>
              <a:rPr lang="ru-RU" sz="2000" i="1" dirty="0">
                <a:cs typeface="Aharoni" panose="02010803020104030203" pitchFamily="2" charset="-79"/>
              </a:rPr>
            </a:br>
            <a:r>
              <a:rPr lang="ru-RU" sz="2000" i="1" dirty="0">
                <a:cs typeface="Aharoni" panose="02010803020104030203" pitchFamily="2" charset="-79"/>
              </a:rPr>
              <a:t>Мы идем, идем, идем               </a:t>
            </a:r>
            <a:br>
              <a:rPr lang="ru-RU" sz="2000" i="1" dirty="0">
                <a:cs typeface="Aharoni" panose="02010803020104030203" pitchFamily="2" charset="-79"/>
              </a:rPr>
            </a:br>
            <a:r>
              <a:rPr lang="ru-RU" sz="2000" i="1" dirty="0">
                <a:cs typeface="Aharoni" panose="02010803020104030203" pitchFamily="2" charset="-79"/>
              </a:rPr>
              <a:t>И к себе приходим в дом</a:t>
            </a:r>
            <a:endParaRPr lang="ru-RU" sz="2000" dirty="0"/>
          </a:p>
        </p:txBody>
      </p:sp>
      <p:pic>
        <p:nvPicPr>
          <p:cNvPr id="11266" name="Picture 2" descr="C:\Users\User\Desktop\Новая папка (3)\20201221_101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6792"/>
            <a:ext cx="451358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Новая папка (3)\20201221_101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631614"/>
            <a:ext cx="4104457" cy="40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01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5852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Aharoni" panose="02010803020104030203" pitchFamily="2" charset="-79"/>
              </a:rPr>
              <a:t>Пришло время сделать снеговика который не будет таять….</a:t>
            </a:r>
            <a:endParaRPr lang="ru-RU" sz="2800" b="1" dirty="0"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2290" name="Picture 2" descr="C:\Users\User\Desktop\Новая папка (3)\20201221_103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091" y="1340768"/>
            <a:ext cx="436091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Новая папка (3)\20201221_103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2484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07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1" y="2736412"/>
            <a:ext cx="392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Aharoni" panose="02010803020104030203" pitchFamily="2" charset="-79"/>
              </a:rPr>
              <a:t>А вот и наш </a:t>
            </a:r>
            <a:r>
              <a:rPr lang="ru-RU" sz="3600" b="1" i="1" dirty="0" err="1" smtClean="0">
                <a:latin typeface="Times New Roman" panose="02020603050405020304" pitchFamily="18" charset="0"/>
                <a:cs typeface="Aharoni" panose="02010803020104030203" pitchFamily="2" charset="-79"/>
              </a:rPr>
              <a:t>снеговичок</a:t>
            </a:r>
            <a:r>
              <a:rPr lang="en-US" sz="3600" b="1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  <a:endParaRPr lang="ru-RU" sz="3600" b="1" i="1" dirty="0"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3314" name="Picture 2" descr="C:\Users\User\Desktop\Новая папка (3)\20201222_153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59766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56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247" y="-104434"/>
            <a:ext cx="9499037" cy="69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9024" y="-128081"/>
            <a:ext cx="591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«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Снежинка», дети-родители.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8101" y="5047234"/>
            <a:ext cx="5111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Вырезывание снежинок из бумаги</a:t>
            </a:r>
          </a:p>
        </p:txBody>
      </p:sp>
      <p:pic>
        <p:nvPicPr>
          <p:cNvPr id="5122" name="Picture 2" descr="C:\Users\User\Desktop\Новая папка (3)\20201217_110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949137"/>
            <a:ext cx="4860033" cy="40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Новая папка (3)\20201218_1007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1399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99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1006" y="188640"/>
            <a:ext cx="5077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Снежинки бывают разные…</a:t>
            </a:r>
            <a:endParaRPr lang="ru-RU" sz="3200" dirty="0"/>
          </a:p>
        </p:txBody>
      </p:sp>
      <p:pic>
        <p:nvPicPr>
          <p:cNvPr id="6146" name="Picture 2" descr="C:\Users\User\Desktop\Новая папка (3)\20201217_110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85689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5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63830"/>
            <a:ext cx="9362442" cy="70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2547938"/>
            <a:ext cx="90106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40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-1"/>
            <a:ext cx="9239249" cy="69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125538"/>
            <a:ext cx="8229600" cy="70643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600" b="1" dirty="0" smtClean="0">
                <a:latin typeface="Times New Roman" pitchFamily="18" charset="0"/>
              </a:rPr>
              <a:t>Задачи: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17688"/>
            <a:ext cx="8785225" cy="5040312"/>
          </a:xfrm>
        </p:spPr>
        <p:txBody>
          <a:bodyPr/>
          <a:lstStyle/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Дать детям представление о том, как образуется снежинка;</a:t>
            </a:r>
          </a:p>
          <a:p>
            <a:pPr marL="0" indent="0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Познакомить </a:t>
            </a:r>
            <a:r>
              <a:rPr lang="ru-RU" sz="2400" dirty="0">
                <a:latin typeface="Times New Roman" pitchFamily="18" charset="0"/>
              </a:rPr>
              <a:t>со свойствами и состоянием снега, закреплять умение пользоваться лупой, осторожно обращаться с предметами,  которые состоят из </a:t>
            </a:r>
            <a:r>
              <a:rPr lang="ru-RU" sz="2400" dirty="0" smtClean="0">
                <a:latin typeface="Times New Roman" pitchFamily="18" charset="0"/>
              </a:rPr>
              <a:t>стекла;</a:t>
            </a:r>
            <a:endParaRPr lang="ru-RU" sz="2400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Развивать у детей воображение и творческую активность;</a:t>
            </a:r>
          </a:p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Создавать условия поддержания интереса для успешного выполнения задания;</a:t>
            </a:r>
          </a:p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Развивать познавательно-поисковую активность детей;</a:t>
            </a:r>
          </a:p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Обогащать детско-родительские отношения опытом творческой деятельности;</a:t>
            </a:r>
          </a:p>
          <a:p>
            <a:pPr marL="0" indent="0" eaLnBrk="1" hangingPunct="1">
              <a:buClr>
                <a:srgbClr val="CCFF33"/>
              </a:buClr>
              <a:buSzPct val="105000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Развивать речевую активность детей, учить придумывать небольшой рассказ.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38746" y="188913"/>
            <a:ext cx="8820150" cy="1281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 dirty="0">
                <a:latin typeface="Times New Roman" pitchFamily="18" charset="0"/>
                <a:cs typeface="Aharoni" panose="02010803020104030203" pitchFamily="2" charset="-79"/>
              </a:rPr>
              <a:t>Цель</a:t>
            </a:r>
            <a:r>
              <a:rPr lang="ru-RU" sz="3600" dirty="0">
                <a:latin typeface="Times New Roman" pitchFamily="18" charset="0"/>
                <a:cs typeface="Aharoni" panose="02010803020104030203" pitchFamily="2" charset="-79"/>
              </a:rPr>
              <a:t>:</a:t>
            </a:r>
            <a:r>
              <a:rPr lang="ru-RU" dirty="0">
                <a:cs typeface="Aharoni" panose="02010803020104030203" pitchFamily="2" charset="-79"/>
              </a:rPr>
              <a:t> </a:t>
            </a:r>
            <a:r>
              <a:rPr lang="ru-RU" sz="2400" dirty="0">
                <a:latin typeface="Times New Roman" pitchFamily="18" charset="0"/>
                <a:cs typeface="Aharoni" panose="02010803020104030203" pitchFamily="2" charset="-79"/>
              </a:rPr>
              <a:t>научиться замечать маленькую снежинку в огромном количестве </a:t>
            </a:r>
            <a:r>
              <a:rPr lang="ru-RU" sz="2400" dirty="0" smtClean="0">
                <a:latin typeface="Times New Roman" pitchFamily="18" charset="0"/>
                <a:cs typeface="Aharoni" panose="02010803020104030203" pitchFamily="2" charset="-79"/>
              </a:rPr>
              <a:t>снега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71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000" b="1" dirty="0">
                <a:latin typeface="Times New Roman" pitchFamily="18" charset="0"/>
              </a:rPr>
              <a:t>Начальный этап – определение знаний о снежинке</a:t>
            </a:r>
          </a:p>
        </p:txBody>
      </p:sp>
      <p:graphicFrame>
        <p:nvGraphicFramePr>
          <p:cNvPr id="4614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9468143"/>
              </p:ext>
            </p:extLst>
          </p:nvPr>
        </p:nvGraphicFramePr>
        <p:xfrm>
          <a:off x="323850" y="908050"/>
          <a:ext cx="8569325" cy="5715000"/>
        </p:xfrm>
        <a:graphic>
          <a:graphicData uri="http://schemas.openxmlformats.org/drawingml/2006/table">
            <a:tbl>
              <a:tblPr/>
              <a:tblGrid>
                <a:gridCol w="4546600"/>
                <a:gridCol w="4022725"/>
              </a:tblGrid>
              <a:tr h="649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Что мы знаем?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Что мы хотим узнать?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5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Лиза К.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снежинки летят с неба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Аня Г.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они падают на землю, бывает ледяной дождь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Оля С.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снег падает на землю с тучки, потому что зима и покрывает землю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Полина Б.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снежинки образуются из снега, а падают снежинки с неба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Лера В.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снежинки берутся из холодной воды, снежинки кружатся, потому что они падают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Аня Ж.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 откуда они берутся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Арина С.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какими они узорами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Диана П.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какие они красивые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Варя К.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какого они цвета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Милана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откуда они берутся в небе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40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30" y="0"/>
            <a:ext cx="9149830" cy="68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713788" cy="5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Содержание работы с детьми во время реализации проекта</a:t>
            </a:r>
          </a:p>
          <a:p>
            <a:pPr marL="0" indent="0" eaLnBrk="1" hangingPunct="1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Рассматривание снежинок на прогулке с помощью лупы;</a:t>
            </a:r>
          </a:p>
          <a:p>
            <a:pPr marL="0" indent="0" eaLnBrk="1" hangingPunct="1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Игры со снегом на прогулке;</a:t>
            </a:r>
          </a:p>
          <a:p>
            <a:pPr marL="0" indent="0" eaLnBrk="1" hangingPunct="1">
              <a:lnSpc>
                <a:spcPct val="5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Экспериментальная деятельность: получение снежинок из воды</a:t>
            </a: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Продуктивная деятельность: </a:t>
            </a:r>
            <a:r>
              <a:rPr lang="ru-RU" altLang="ru-RU" sz="2300" dirty="0" smtClean="0">
                <a:latin typeface="Times New Roman" pitchFamily="18" charset="0"/>
              </a:rPr>
              <a:t>лепка </a:t>
            </a:r>
            <a:r>
              <a:rPr lang="ru-RU" altLang="ru-RU" sz="2300" dirty="0">
                <a:latin typeface="Times New Roman" pitchFamily="18" charset="0"/>
              </a:rPr>
              <a:t>снежинок </a:t>
            </a:r>
            <a:r>
              <a:rPr lang="ru-RU" altLang="ru-RU" sz="2300" dirty="0" smtClean="0">
                <a:latin typeface="Times New Roman" pitchFamily="18" charset="0"/>
              </a:rPr>
              <a:t>из пластилина, вырезание снежинок , папье-маше;</a:t>
            </a:r>
            <a:endParaRPr lang="ru-RU" altLang="ru-RU" sz="2300" dirty="0">
              <a:latin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Беседы с детьми;</a:t>
            </a:r>
          </a:p>
          <a:p>
            <a:pPr marL="0" indent="0" eaLnBrk="1" hangingPunct="1">
              <a:lnSpc>
                <a:spcPct val="7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Чтение художественной литературы;</a:t>
            </a:r>
          </a:p>
          <a:p>
            <a:pPr marL="0" indent="0" eaLnBrk="1" hangingPunct="1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Разучивание стихов и песен на зимнюю тематику;</a:t>
            </a:r>
          </a:p>
          <a:p>
            <a:pPr marL="0" indent="0" eaLnBrk="1" hangingPunct="1">
              <a:lnSpc>
                <a:spcPct val="3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Составление рассказа совместно с детьми.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3200" b="1" dirty="0">
                <a:latin typeface="Times New Roman" pitchFamily="18" charset="0"/>
              </a:rPr>
              <a:t>Организация деятельности родителей</a:t>
            </a:r>
          </a:p>
          <a:p>
            <a:pPr marL="0" indent="0" eaLnBrk="1" hangingPunct="1">
              <a:lnSpc>
                <a:spcPct val="7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b="1" dirty="0">
                <a:latin typeface="Times New Roman" pitchFamily="18" charset="0"/>
              </a:rPr>
              <a:t>Подбор стихов, рассказов, сказок о снежинках и оформление их  </a:t>
            </a:r>
            <a:r>
              <a:rPr lang="ru-RU" altLang="ru-RU" sz="2300" b="1" dirty="0" smtClean="0">
                <a:latin typeface="Times New Roman" pitchFamily="18" charset="0"/>
              </a:rPr>
              <a:t>наглядно:</a:t>
            </a:r>
            <a:endParaRPr lang="ru-RU" altLang="ru-RU" sz="2300" b="1" dirty="0">
              <a:latin typeface="Times New Roman" pitchFamily="18" charset="0"/>
            </a:endParaRPr>
          </a:p>
          <a:p>
            <a:pPr marL="0" indent="0" eaLnBrk="1" hangingPunct="1">
              <a:lnSpc>
                <a:spcPct val="2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Изготовление снежинок из подручного материала;</a:t>
            </a:r>
          </a:p>
          <a:p>
            <a:pPr marL="0" indent="0" eaLnBrk="1" hangingPunct="1">
              <a:lnSpc>
                <a:spcPct val="7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ru-RU" altLang="ru-RU" sz="2300" dirty="0">
                <a:latin typeface="Times New Roman" pitchFamily="18" charset="0"/>
              </a:rPr>
              <a:t>Закрепление с детьми навыков вырезывания снежинок из бумаги.</a:t>
            </a:r>
          </a:p>
        </p:txBody>
      </p:sp>
    </p:spTree>
    <p:extLst>
      <p:ext uri="{BB962C8B-B14F-4D97-AF65-F5344CB8AC3E}">
        <p14:creationId xmlns:p14="http://schemas.microsoft.com/office/powerpoint/2010/main" xmlns="" val="39240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268" y="-60951"/>
            <a:ext cx="9225268" cy="69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8820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</a:rPr>
              <a:t>Деятельность детей во время реализации проекта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7185" y="589023"/>
            <a:ext cx="8510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/>
              <a:t>Что такое </a:t>
            </a:r>
            <a:r>
              <a:rPr lang="ru-RU" sz="2800" dirty="0" smtClean="0"/>
              <a:t>снег ? Рассматривание снега через лупу.</a:t>
            </a:r>
            <a:endParaRPr lang="ru-RU" alt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184" y="5666776"/>
            <a:ext cx="8655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 можно сказать о снеге? Какой он? (холодный, белый, мягкий, пушистый)</a:t>
            </a:r>
          </a:p>
        </p:txBody>
      </p:sp>
      <p:pic>
        <p:nvPicPr>
          <p:cNvPr id="1026" name="Picture 2" descr="C:\Users\User\Desktop\Новая папка (3)\20201216_103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440171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3)\20201216_103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348" y="1340768"/>
            <a:ext cx="4544148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84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52" y="0"/>
            <a:ext cx="9177398" cy="69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«</a:t>
            </a:r>
            <a:r>
              <a:rPr lang="ru-RU" sz="4000" dirty="0"/>
              <a:t>Словно в белый пуховик </a:t>
            </a:r>
            <a:endParaRPr lang="ru-RU" sz="4000" dirty="0" smtClean="0"/>
          </a:p>
          <a:p>
            <a:r>
              <a:rPr lang="ru-RU" sz="4000" dirty="0" smtClean="0"/>
              <a:t>нарядился снеговик</a:t>
            </a:r>
            <a:r>
              <a:rPr lang="ru-RU" sz="3600" dirty="0"/>
              <a:t> 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1592" y="515576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Лепка снеговика . Физическое развитие.</a:t>
            </a:r>
            <a:endParaRPr lang="ru-RU" sz="2800" dirty="0"/>
          </a:p>
        </p:txBody>
      </p:sp>
      <p:pic>
        <p:nvPicPr>
          <p:cNvPr id="2050" name="Picture 2" descr="C:\Users\User\Desktop\Новая папка (3)\20201217_095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6846" y="188640"/>
            <a:ext cx="448964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3)\20201216_101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54545"/>
            <a:ext cx="4174088" cy="43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16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1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5" y="219998"/>
            <a:ext cx="5035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Мы доберемся до середины земли…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553" y="5815619"/>
            <a:ext cx="4180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Труд Очистка дорожек, скамеек от снега.</a:t>
            </a:r>
          </a:p>
        </p:txBody>
      </p:sp>
      <p:pic>
        <p:nvPicPr>
          <p:cNvPr id="4" name="Picture 2" descr="C:\Users\User\Desktop\Новая папка (3)\20201215_105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19"/>
            <a:ext cx="4608511" cy="49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овая папка (3)\20201216_102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9" y="908721"/>
            <a:ext cx="4032449" cy="49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77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нис\Desktop\229408-freder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3570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«Снежинки кружатся»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21440" y="5796732"/>
            <a:ext cx="333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Катание с </a:t>
            </a:r>
            <a:r>
              <a:rPr lang="ru-RU" sz="2800" dirty="0" smtClean="0"/>
              <a:t>горки , </a:t>
            </a:r>
          </a:p>
          <a:p>
            <a:r>
              <a:rPr lang="ru-RU" sz="2800" dirty="0"/>
              <a:t>и</a:t>
            </a:r>
            <a:r>
              <a:rPr lang="ru-RU" sz="2800" dirty="0" smtClean="0"/>
              <a:t>гра в снежки.</a:t>
            </a:r>
            <a:endParaRPr lang="ru-RU" sz="2800" dirty="0"/>
          </a:p>
        </p:txBody>
      </p:sp>
      <p:pic>
        <p:nvPicPr>
          <p:cNvPr id="2050" name="Picture 2" descr="C:\Users\User\Desktop\Новая папка (3)\20201215_110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440" y="188640"/>
            <a:ext cx="43430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3)\20201215_105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24847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14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744</Words>
  <Application>Microsoft Office PowerPoint</Application>
  <PresentationFormat>Экран (4:3)</PresentationFormat>
  <Paragraphs>106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бюджетное дошкольное образовательное учреждение детский сад комбинированного вида «Солнышко»»</vt:lpstr>
      <vt:lpstr>Слайд 2</vt:lpstr>
      <vt:lpstr>Задачи: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№187» Проектная деятельность</dc:title>
  <dc:creator>Денис</dc:creator>
  <cp:lastModifiedBy>Дьякова</cp:lastModifiedBy>
  <cp:revision>78</cp:revision>
  <dcterms:created xsi:type="dcterms:W3CDTF">2017-02-19T13:36:33Z</dcterms:created>
  <dcterms:modified xsi:type="dcterms:W3CDTF">2022-03-29T08:08:42Z</dcterms:modified>
</cp:coreProperties>
</file>