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72" r:id="rId12"/>
    <p:sldId id="265" r:id="rId13"/>
    <p:sldId id="266" r:id="rId14"/>
    <p:sldId id="273" r:id="rId15"/>
    <p:sldId id="279" r:id="rId16"/>
    <p:sldId id="280" r:id="rId17"/>
    <p:sldId id="268" r:id="rId18"/>
    <p:sldId id="269" r:id="rId19"/>
    <p:sldId id="281" r:id="rId20"/>
    <p:sldId id="275" r:id="rId21"/>
    <p:sldId id="276" r:id="rId22"/>
    <p:sldId id="282" r:id="rId23"/>
    <p:sldId id="283" r:id="rId24"/>
    <p:sldId id="274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 знаний детей финансовой грамотности, 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знаний детей финансовой грамотности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</c:v>
                </c:pt>
                <c:pt idx="1">
                  <c:v>24</c:v>
                </c:pt>
                <c:pt idx="2">
                  <c:v>70</c:v>
                </c:pt>
              </c:numCache>
            </c:numRef>
          </c:val>
        </c:ser>
        <c:axId val="145314560"/>
        <c:axId val="145316096"/>
      </c:barChart>
      <c:catAx>
        <c:axId val="145314560"/>
        <c:scaling>
          <c:orientation val="minMax"/>
        </c:scaling>
        <c:axPos val="b"/>
        <c:tickLblPos val="nextTo"/>
        <c:crossAx val="145316096"/>
        <c:crosses val="autoZero"/>
        <c:auto val="1"/>
        <c:lblAlgn val="ctr"/>
        <c:lblOffset val="100"/>
      </c:catAx>
      <c:valAx>
        <c:axId val="145316096"/>
        <c:scaling>
          <c:orientation val="minMax"/>
        </c:scaling>
        <c:axPos val="l"/>
        <c:majorGridlines/>
        <c:numFmt formatCode="General" sourceLinked="1"/>
        <c:tickLblPos val="nextTo"/>
        <c:crossAx val="1453145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финансовой грамотности родителей и осознания необходимости финансовой грамотности в их 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представлений и знаний родителей о возможностях и роли дидактической игры в жизни ребенка, %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</c:ser>
        <c:axId val="146087296"/>
        <c:axId val="146089088"/>
      </c:barChart>
      <c:catAx>
        <c:axId val="146087296"/>
        <c:scaling>
          <c:orientation val="minMax"/>
        </c:scaling>
        <c:axPos val="b"/>
        <c:tickLblPos val="nextTo"/>
        <c:crossAx val="146089088"/>
        <c:crosses val="autoZero"/>
        <c:auto val="1"/>
        <c:lblAlgn val="ctr"/>
        <c:lblOffset val="100"/>
      </c:catAx>
      <c:valAx>
        <c:axId val="146089088"/>
        <c:scaling>
          <c:orientation val="minMax"/>
        </c:scaling>
        <c:axPos val="l"/>
        <c:majorGridlines/>
        <c:numFmt formatCode="General" sourceLinked="1"/>
        <c:tickLblPos val="nextTo"/>
        <c:crossAx val="146087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 знаний детей финансовой грамотности, %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знаний детей финансовой грамотности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31</c:v>
                </c:pt>
                <c:pt idx="2">
                  <c:v>0</c:v>
                </c:pt>
              </c:numCache>
            </c:numRef>
          </c:val>
        </c:ser>
        <c:axId val="146392960"/>
        <c:axId val="146394496"/>
      </c:barChart>
      <c:catAx>
        <c:axId val="146392960"/>
        <c:scaling>
          <c:orientation val="minMax"/>
        </c:scaling>
        <c:axPos val="b"/>
        <c:tickLblPos val="nextTo"/>
        <c:crossAx val="146394496"/>
        <c:crosses val="autoZero"/>
        <c:auto val="1"/>
        <c:lblAlgn val="ctr"/>
        <c:lblOffset val="100"/>
      </c:catAx>
      <c:valAx>
        <c:axId val="146394496"/>
        <c:scaling>
          <c:orientation val="minMax"/>
        </c:scaling>
        <c:axPos val="l"/>
        <c:majorGridlines/>
        <c:numFmt formatCode="General" sourceLinked="1"/>
        <c:tickLblPos val="nextTo"/>
        <c:crossAx val="146392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Уровень</a:t>
            </a: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финансовой грамотности родителей и осознания необходимости финансовой грамотности в их 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%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финансовой грамотности  родителей и осознания необходимости финансовой грамотности в их жизни, %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</c:ser>
        <c:axId val="146424576"/>
        <c:axId val="146426112"/>
      </c:barChart>
      <c:catAx>
        <c:axId val="146424576"/>
        <c:scaling>
          <c:orientation val="minMax"/>
        </c:scaling>
        <c:axPos val="b"/>
        <c:tickLblPos val="nextTo"/>
        <c:crossAx val="146426112"/>
        <c:crosses val="autoZero"/>
        <c:auto val="1"/>
        <c:lblAlgn val="ctr"/>
        <c:lblOffset val="100"/>
      </c:catAx>
      <c:valAx>
        <c:axId val="146426112"/>
        <c:scaling>
          <c:orientation val="minMax"/>
        </c:scaling>
        <c:axPos val="l"/>
        <c:majorGridlines/>
        <c:numFmt formatCode="General" sourceLinked="1"/>
        <c:tickLblPos val="nextTo"/>
        <c:crossAx val="14642457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5E20E-3283-4606-A19B-55A6C9570A0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FFF9-DD9D-4F04-B9C5-066D420AB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FFF9-DD9D-4F04-B9C5-066D420AB0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Педагогический проект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«Юный финансист»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642918"/>
            <a:ext cx="7818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детский сад комбинированного вида «Солнышко»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496" y="4071942"/>
            <a:ext cx="4878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Автор: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воспитатель МБДОУ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д\с  комбинированного вида «Солнышко»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Прутовых Дарья Витальевна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6211669"/>
            <a:ext cx="2418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с. Тюхтет,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2021 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28596" y="857232"/>
            <a:ext cx="822960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3 этап – заключительный: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изготовление детьми копилок совместно с родителями «Моя копилка»;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выставка копилок «Моя копилка»;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повторное диагностическое наблюдение за детьми: «Экономическое образование и воспитание детей»;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повторное анкетирование родителей: «Моё отношение к финансовой грамотности».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презентация проекта на МО;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самоанализ, выводы.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28596" y="642918"/>
            <a:ext cx="8258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Мониторинг уровня финансовой грамотности детей подготовительной группы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50030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уровень знаний финансовой грамотности детей подготовительной группы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«экономике», «деньгам», «потребностям», «сбережениям»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1214414" y="714356"/>
          <a:ext cx="685804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4857760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результатам диагностики можно сделать вывод о низком уровне знаний финансовой грамотности детей подготовительной группы по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«экономике», «деньгам», «потребностям», «сбережениям»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диагностике принимало участие 15 из 15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Анкетирование родителей: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«Моё отношение к финансовой грамотности».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7174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выявить уровень финансовой грамотности  родителей и осознания необходимости финансовой грамотности в их жизни.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42976" y="714356"/>
          <a:ext cx="678661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500063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результатам анкетирования можно сделать вывод о низком уровне финансовой грамотности  родителей и осознания необходимости финансовой грамотности в их жизни. В анкетировании принимало участие 20 родителей.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11" name="Рисунок 10" descr="IMG_20201016_151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285860"/>
            <a:ext cx="2946818" cy="4000528"/>
          </a:xfrm>
          <a:prstGeom prst="rect">
            <a:avLst/>
          </a:prstGeom>
        </p:spPr>
      </p:pic>
      <p:pic>
        <p:nvPicPr>
          <p:cNvPr id="12" name="Рисунок 11" descr="IMG_20201016_151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14422"/>
            <a:ext cx="3053939" cy="407191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428596" y="214290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это было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 descr="IMG_20201016_151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8926" y="2571744"/>
            <a:ext cx="3339726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9" name="Рисунок 8" descr="IMG_20201013_154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4214842" cy="3161132"/>
          </a:xfrm>
          <a:prstGeom prst="rect">
            <a:avLst/>
          </a:prstGeom>
        </p:spPr>
      </p:pic>
      <p:pic>
        <p:nvPicPr>
          <p:cNvPr id="20" name="Рисунок 19" descr="IMG_20201013_1228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4190965" cy="3143224"/>
          </a:xfrm>
          <a:prstGeom prst="rect">
            <a:avLst/>
          </a:prstGeom>
        </p:spPr>
      </p:pic>
      <p:pic>
        <p:nvPicPr>
          <p:cNvPr id="19" name="Рисунок 18" descr="IMG_20201016_1519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3" y="714356"/>
            <a:ext cx="3964809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5" name="Содержимое 4" descr="IMG_20200928_1522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57884" y="285728"/>
            <a:ext cx="2925376" cy="3900502"/>
          </a:xfrm>
        </p:spPr>
      </p:pic>
      <p:pic>
        <p:nvPicPr>
          <p:cNvPr id="6" name="Рисунок 5" descr="IMG_20200928_152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66"/>
            <a:ext cx="2893238" cy="3857651"/>
          </a:xfrm>
          <a:prstGeom prst="rect">
            <a:avLst/>
          </a:prstGeom>
        </p:spPr>
      </p:pic>
      <p:pic>
        <p:nvPicPr>
          <p:cNvPr id="17" name="Рисунок 16" descr="1 Волшебная копилка Швед Павел Алексееви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2643182"/>
            <a:ext cx="3018238" cy="40243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11" name="Рисунок 10" descr="IMG_20201109_082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97924" y="3588960"/>
            <a:ext cx="3565694" cy="2674271"/>
          </a:xfrm>
          <a:prstGeom prst="rect">
            <a:avLst/>
          </a:prstGeom>
        </p:spPr>
      </p:pic>
      <p:pic>
        <p:nvPicPr>
          <p:cNvPr id="8" name="Рисунок 7" descr="IMG_20201109_0825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143248"/>
            <a:ext cx="2641358" cy="3521810"/>
          </a:xfrm>
          <a:prstGeom prst="rect">
            <a:avLst/>
          </a:prstGeom>
        </p:spPr>
      </p:pic>
      <p:pic>
        <p:nvPicPr>
          <p:cNvPr id="9" name="Рисунок 8" descr="IMG_20201109_0825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143248"/>
            <a:ext cx="2661065" cy="3548087"/>
          </a:xfrm>
          <a:prstGeom prst="rect">
            <a:avLst/>
          </a:prstGeom>
        </p:spPr>
      </p:pic>
      <p:pic>
        <p:nvPicPr>
          <p:cNvPr id="10" name="Рисунок 9" descr="IMG_20201109_0825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214290"/>
            <a:ext cx="3905277" cy="2928958"/>
          </a:xfrm>
          <a:prstGeom prst="rect">
            <a:avLst/>
          </a:prstGeom>
        </p:spPr>
      </p:pic>
      <p:pic>
        <p:nvPicPr>
          <p:cNvPr id="12" name="Рисунок 11" descr="IMG_20201109_0827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214290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5" name="Содержимое 4" descr="IMG_20201103_0834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85728"/>
            <a:ext cx="4286280" cy="3214710"/>
          </a:xfrm>
        </p:spPr>
      </p:pic>
      <p:pic>
        <p:nvPicPr>
          <p:cNvPr id="6" name="Рисунок 5" descr="IMG_20201103_083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71876"/>
            <a:ext cx="4214842" cy="3161132"/>
          </a:xfrm>
          <a:prstGeom prst="rect">
            <a:avLst/>
          </a:prstGeom>
        </p:spPr>
      </p:pic>
      <p:pic>
        <p:nvPicPr>
          <p:cNvPr id="7" name="Рисунок 6" descr="IMG_20201103_083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85728"/>
            <a:ext cx="428628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sz="3600" dirty="0"/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информационно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практико-ориентированный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творческий.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групповой, семейный.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дети и родители подготовительной группы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Капитошки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педагог.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Длительность: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краткосрочный (1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неделя).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28596" y="642918"/>
            <a:ext cx="8258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Повторный мониторинг уровня финансовой грамотности детей подготовительной группы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2500306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уровень знаний финансовой грамотности детей подготовительной группы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«экономике», «деньгам», «потребностям», «сбережениям»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84" y="0"/>
            <a:ext cx="9155784" cy="6858000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1214414" y="714356"/>
          <a:ext cx="6858048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4857760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результатам диагностики можно сделать вывод о высоком уровне знаний финансовой грамотности детей подготовительной группы по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«экономике», «деньгам», «потребностям», «сбережениям»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 диагностике принимало участие 15 из 15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714356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Повторное анкетирование родителей: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«Моё отношение к финансовой грамотности».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7174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выявить уровень финансовой грамотности  родителей и осознания необходимости финансовой грамотности в их жизни.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42976" y="714356"/>
          <a:ext cx="678661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5000636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результатам анкетирования можно сделать вывод о среднем уровне финансовой грамотности  родителей и осознания необходимости финансовой грамотности в их жизни. В анкетировании принимало участие 20 родителей.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помощью данного проекта удалось получить ожидаемые результаты.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Далее будет продолжено осуществление мероприятий по повышению уровня финансовой грамотности детей подготовительной группы по следующим направлениям: деньги «растут» если их хранить не копилке, а в Банке, «доходы», «расходы», «семейный бюджет» и т.д.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важный эффект, который ожидается от дальнейшей реализации данного проекта – это начало взаимодействия детей и родителей в сфере личных финансов, дошкольники за этот период получат необходимые знания, но и  родители заинтересуются вопросами финансовой грамотности.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857356" y="2786058"/>
            <a:ext cx="5828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1142984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Современный мир диктует свои правила и ребенок поневоле встречается с ними даже если он этого не замечает. Так происходит с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экономикой.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 узнаёт, что такое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«моё»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«твоё»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«наше»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«обмен»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«деньги»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«цена»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пр. Обучение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экономической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культуре не сводится к тому, чтобы формировать навык зарабатывать деньги. На первый план ставится формирование нравственных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понятий: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честность, обязательность, умение подчинять свои желания возможностям, законопослушность, взаимопомощь и пр. А также ориентация в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экономическом пространстве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современного мира в соответствии с возрастными возможностями.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28596" y="1214422"/>
            <a:ext cx="82296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ребенку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освоении финансовой грамотности.   </a:t>
            </a: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у ребенка не сформировать правильное представление о деньгах, то у него появится собственное, зачастую неверное мнение. Дети должны осознавать, что денежные средства зарабатываются собственным  трудом.</a:t>
            </a: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 ближайшее окружение ребенка (родители) не будет давать правильное представление о финансовой грамотности, то и ребенок вырастет финансово неграмотным человеком.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28596" y="1214422"/>
            <a:ext cx="82296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Формирование у детей подготовительной группы экономических понятий: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«экономика», «деньги», «потребности», «сбережения»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 их возрастными особенностями, создание необходимой мотивации для повышения их финансовой грамотности.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500034" y="1214422"/>
            <a:ext cx="81867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основы финансовой грамотности у дошкольников, формировать понятия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«экономика», «деньги», «потребности», «сбережения»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основы финансовой грамотности дошкольников посредством разнообразных видов детской деятельности;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Совершенствовать коммуникативные качества детей, укреплять семейные связи;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 детей бережливость, экономность, щедрость, ответственность,  трудолюбие, честность, уважение к труду взрослых.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28596" y="1214422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владеют понятиями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«экономика», «деньги», «потребности», «сбережения».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Умеют устанавливать взаимосвязь потребностей и возможностей;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Сформированы нравственные качества личности: бережливость, экономность, щедрость, ответственность, трудолюбие, честность.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Взаимодействия детей и родителей в сфере личных финансов.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получат необходимые знания, родители заинтересуются вопросами финансовой грамотности.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3600" dirty="0"/>
          </a:p>
        </p:txBody>
      </p:sp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28596" y="1214422"/>
            <a:ext cx="822960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1 этап – подготовительный: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изучение методической и психолого-педагогической литературы;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выявление проблемы;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постановка цели и задач;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составление плана работы;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диагностическое наблюдение за детьми: «Экономическое образование и воспитание детей»;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анкетирование родителей: «Моё отношение к финансовой грамотности».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арья\Downloads\Фон для презентации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457200" y="857232"/>
            <a:ext cx="822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2 этап – основной: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НОД по познавательно-исследовательской деятельности «Монета, банкнота, пластиковая карта»; НОД по развитию речи «Наши потребности»;</a:t>
            </a: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Просмотр мультфильмов из серии «Уроки тетушки Совы»,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Уроки финансовой грамотности» про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«экономику», «деньги», «потребности», «сбережения»,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обсуждение просмотренного.</a:t>
            </a:r>
          </a:p>
          <a:p>
            <a:pPr marL="0" indent="0" algn="just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знакомство детей с дидактическими играми по финансовой грамотности;</a:t>
            </a: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пополнение РППС развивающим центром «Банк»;</a:t>
            </a: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группы в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для консультации родителей на темы  «Практические советы родителям по экономическому воспитанию ребенка»,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«Система финансового обучения ребенка в семье».</a:t>
            </a:r>
          </a:p>
          <a:p>
            <a:pPr marL="0" indent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индивидуальные консультации (по вопросам родителей).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827</Words>
  <PresentationFormat>Экран (4:3)</PresentationFormat>
  <Paragraphs>80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Педагогический проект «Юный финансист»</vt:lpstr>
      <vt:lpstr>Паспорт проекта</vt:lpstr>
      <vt:lpstr>Слайд 3</vt:lpstr>
      <vt:lpstr>Слайд 4</vt:lpstr>
      <vt:lpstr>Слайд 5</vt:lpstr>
      <vt:lpstr>Слайд 6</vt:lpstr>
      <vt:lpstr>Слайд 7</vt:lpstr>
      <vt:lpstr>Этапы проекта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</dc:creator>
  <cp:lastModifiedBy>Дарья</cp:lastModifiedBy>
  <cp:revision>64</cp:revision>
  <dcterms:created xsi:type="dcterms:W3CDTF">2020-12-13T10:22:04Z</dcterms:created>
  <dcterms:modified xsi:type="dcterms:W3CDTF">2021-11-15T15:31:36Z</dcterms:modified>
</cp:coreProperties>
</file>